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763" r:id="rId5"/>
    <p:sldMasterId id="2147483770" r:id="rId6"/>
  </p:sldMasterIdLst>
  <p:notesMasterIdLst>
    <p:notesMasterId r:id="rId94"/>
  </p:notesMasterIdLst>
  <p:sldIdLst>
    <p:sldId id="265" r:id="rId7"/>
    <p:sldId id="1886" r:id="rId8"/>
    <p:sldId id="2196" r:id="rId9"/>
    <p:sldId id="2163" r:id="rId10"/>
    <p:sldId id="1867" r:id="rId11"/>
    <p:sldId id="315" r:id="rId12"/>
    <p:sldId id="316" r:id="rId13"/>
    <p:sldId id="820" r:id="rId14"/>
    <p:sldId id="821" r:id="rId15"/>
    <p:sldId id="822" r:id="rId16"/>
    <p:sldId id="823" r:id="rId17"/>
    <p:sldId id="824" r:id="rId18"/>
    <p:sldId id="825" r:id="rId19"/>
    <p:sldId id="826" r:id="rId20"/>
    <p:sldId id="827" r:id="rId21"/>
    <p:sldId id="828" r:id="rId22"/>
    <p:sldId id="829" r:id="rId23"/>
    <p:sldId id="830" r:id="rId24"/>
    <p:sldId id="831" r:id="rId25"/>
    <p:sldId id="832" r:id="rId26"/>
    <p:sldId id="1991" r:id="rId27"/>
    <p:sldId id="1992" r:id="rId28"/>
    <p:sldId id="2197" r:id="rId29"/>
    <p:sldId id="2164" r:id="rId30"/>
    <p:sldId id="2165" r:id="rId31"/>
    <p:sldId id="2166" r:id="rId32"/>
    <p:sldId id="2167" r:id="rId33"/>
    <p:sldId id="2168" r:id="rId34"/>
    <p:sldId id="2169" r:id="rId35"/>
    <p:sldId id="2170" r:id="rId36"/>
    <p:sldId id="2198" r:id="rId37"/>
    <p:sldId id="2097" r:id="rId38"/>
    <p:sldId id="332" r:id="rId39"/>
    <p:sldId id="339" r:id="rId40"/>
    <p:sldId id="330" r:id="rId41"/>
    <p:sldId id="328" r:id="rId42"/>
    <p:sldId id="333" r:id="rId43"/>
    <p:sldId id="334" r:id="rId44"/>
    <p:sldId id="2160" r:id="rId45"/>
    <p:sldId id="2161" r:id="rId46"/>
    <p:sldId id="2162" r:id="rId47"/>
    <p:sldId id="2048" r:id="rId48"/>
    <p:sldId id="2159" r:id="rId49"/>
    <p:sldId id="1962" r:id="rId50"/>
    <p:sldId id="2156" r:id="rId51"/>
    <p:sldId id="2157" r:id="rId52"/>
    <p:sldId id="2158" r:id="rId53"/>
    <p:sldId id="1961" r:id="rId54"/>
    <p:sldId id="1970" r:id="rId55"/>
    <p:sldId id="1921" r:id="rId56"/>
    <p:sldId id="2199" r:id="rId57"/>
    <p:sldId id="1888" r:id="rId58"/>
    <p:sldId id="284" r:id="rId59"/>
    <p:sldId id="1869" r:id="rId60"/>
    <p:sldId id="287" r:id="rId61"/>
    <p:sldId id="1901" r:id="rId62"/>
    <p:sldId id="1983" r:id="rId63"/>
    <p:sldId id="2092" r:id="rId64"/>
    <p:sldId id="1900" r:id="rId65"/>
    <p:sldId id="1902" r:id="rId66"/>
    <p:sldId id="390" r:id="rId67"/>
    <p:sldId id="1972" r:id="rId68"/>
    <p:sldId id="366" r:id="rId69"/>
    <p:sldId id="1916" r:id="rId70"/>
    <p:sldId id="1899" r:id="rId71"/>
    <p:sldId id="367" r:id="rId72"/>
    <p:sldId id="368" r:id="rId73"/>
    <p:sldId id="369" r:id="rId74"/>
    <p:sldId id="2153" r:id="rId75"/>
    <p:sldId id="2171" r:id="rId76"/>
    <p:sldId id="2172" r:id="rId77"/>
    <p:sldId id="2173" r:id="rId78"/>
    <p:sldId id="2174" r:id="rId79"/>
    <p:sldId id="2185" r:id="rId80"/>
    <p:sldId id="2186" r:id="rId81"/>
    <p:sldId id="2187" r:id="rId82"/>
    <p:sldId id="2188" r:id="rId83"/>
    <p:sldId id="2189" r:id="rId84"/>
    <p:sldId id="2190" r:id="rId85"/>
    <p:sldId id="2194" r:id="rId86"/>
    <p:sldId id="2195" r:id="rId87"/>
    <p:sldId id="2175" r:id="rId88"/>
    <p:sldId id="2176" r:id="rId89"/>
    <p:sldId id="2154" r:id="rId90"/>
    <p:sldId id="2155" r:id="rId91"/>
    <p:sldId id="2177" r:id="rId92"/>
    <p:sldId id="819"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6E6"/>
    <a:srgbClr val="000000"/>
    <a:srgbClr val="FFFFFF"/>
    <a:srgbClr val="0032A0"/>
    <a:srgbClr val="A0A0A0"/>
    <a:srgbClr val="F0F0F0"/>
    <a:srgbClr val="DCDCDC"/>
    <a:srgbClr val="FFC72C"/>
    <a:srgbClr val="00A1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33"/>
    <p:restoredTop sz="96327"/>
  </p:normalViewPr>
  <p:slideViewPr>
    <p:cSldViewPr snapToGrid="0" snapToObjects="1" showGuides="1">
      <p:cViewPr varScale="1">
        <p:scale>
          <a:sx n="164" d="100"/>
          <a:sy n="164" d="100"/>
        </p:scale>
        <p:origin x="2876" y="104"/>
      </p:cViewPr>
      <p:guideLst>
        <p:guide orient="horz" pos="1872"/>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F0645-CC9C-D340-8929-ACE00FFB7CAC}"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E69F5-DD15-3842-9677-2A7BBDDC5CC3}" type="slidenum">
              <a:rPr lang="en-US" smtClean="0"/>
              <a:t>‹#›</a:t>
            </a:fld>
            <a:endParaRPr lang="en-US"/>
          </a:p>
        </p:txBody>
      </p:sp>
    </p:spTree>
    <p:extLst>
      <p:ext uri="{BB962C8B-B14F-4D97-AF65-F5344CB8AC3E}">
        <p14:creationId xmlns:p14="http://schemas.microsoft.com/office/powerpoint/2010/main" val="10241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E69F5-DD15-3842-9677-2A7BBDDC5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0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6782C-09D6-0640-BC30-D91B39F7892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0986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ort Title Light 01">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pic>
        <p:nvPicPr>
          <p:cNvPr id="9" name="Picture 8" descr="A picture containing person, sitting&#10;&#10;Description automatically generated">
            <a:extLst>
              <a:ext uri="{FF2B5EF4-FFF2-40B4-BE49-F238E27FC236}">
                <a16:creationId xmlns:a16="http://schemas.microsoft.com/office/drawing/2014/main" id="{C69071F8-EEFE-AF42-9566-894814FB6C94}"/>
              </a:ext>
            </a:extLst>
          </p:cNvPr>
          <p:cNvPicPr>
            <a:picLocks noChangeAspect="1"/>
          </p:cNvPicPr>
          <p:nvPr userDrawn="1"/>
        </p:nvPicPr>
        <p:blipFill>
          <a:blip r:embed="rId2"/>
          <a:stretch>
            <a:fillRect/>
          </a:stretch>
        </p:blipFill>
        <p:spPr>
          <a:xfrm>
            <a:off x="7733874" y="0"/>
            <a:ext cx="4458126" cy="5857978"/>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AD73F740-ADF5-0944-A2C9-5EF190CABF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50350" y="5774247"/>
            <a:ext cx="2581432" cy="760885"/>
          </a:xfrm>
          <a:prstGeom prst="rect">
            <a:avLst/>
          </a:prstGeom>
        </p:spPr>
      </p:pic>
    </p:spTree>
    <p:extLst>
      <p:ext uri="{BB962C8B-B14F-4D97-AF65-F5344CB8AC3E}">
        <p14:creationId xmlns:p14="http://schemas.microsoft.com/office/powerpoint/2010/main" val="4253399612"/>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4794-DEC3-F440-B696-155F36AD3065}"/>
              </a:ext>
            </a:extLst>
          </p:cNvPr>
          <p:cNvSpPr>
            <a:spLocks noGrp="1"/>
          </p:cNvSpPr>
          <p:nvPr>
            <p:ph type="title"/>
          </p:nvPr>
        </p:nvSpPr>
        <p:spPr>
          <a:xfrm>
            <a:off x="564204" y="365125"/>
            <a:ext cx="10789596" cy="905535"/>
          </a:xfrm>
        </p:spPr>
        <p:txBody>
          <a:bodyPr/>
          <a:lstStyle/>
          <a:p>
            <a:r>
              <a:rPr lang="en-US" dirty="0"/>
              <a:t>Click to edit Master title style</a:t>
            </a:r>
          </a:p>
        </p:txBody>
      </p:sp>
      <p:pic>
        <p:nvPicPr>
          <p:cNvPr id="3" name="CAS Logo">
            <a:extLst>
              <a:ext uri="{FF2B5EF4-FFF2-40B4-BE49-F238E27FC236}">
                <a16:creationId xmlns:a16="http://schemas.microsoft.com/office/drawing/2014/main" id="{CD05BDE0-7081-4D20-AF9D-BF263C192FF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4078174393"/>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Light">
    <p:spTree>
      <p:nvGrpSpPr>
        <p:cNvPr id="1" name=""/>
        <p:cNvGrpSpPr/>
        <p:nvPr/>
      </p:nvGrpSpPr>
      <p:grpSpPr>
        <a:xfrm>
          <a:off x="0" y="0"/>
          <a:ext cx="0" cy="0"/>
          <a:chOff x="0" y="0"/>
          <a:chExt cx="0" cy="0"/>
        </a:xfrm>
      </p:grpSpPr>
      <p:pic>
        <p:nvPicPr>
          <p:cNvPr id="2" name="CAS Logo">
            <a:extLst>
              <a:ext uri="{FF2B5EF4-FFF2-40B4-BE49-F238E27FC236}">
                <a16:creationId xmlns:a16="http://schemas.microsoft.com/office/drawing/2014/main" id="{4A9C9349-5404-1A59-B8D3-05AEE5F16F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1919192134"/>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p:bg>
      <p:bgPr>
        <a:gradFill>
          <a:gsLst>
            <a:gs pos="100000">
              <a:schemeClr val="accent1">
                <a:lumMod val="50000"/>
              </a:schemeClr>
            </a:gs>
            <a:gs pos="38000">
              <a:schemeClr val="accent4"/>
            </a:gs>
          </a:gsLst>
          <a:path path="circle">
            <a:fillToRect t="100000" r="100000"/>
          </a:path>
        </a:gradFill>
        <a:effectLst/>
      </p:bgPr>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D2844C00-89F4-634D-BDAF-404FD3E43A01}"/>
              </a:ext>
            </a:extLst>
          </p:cNvPr>
          <p:cNvSpPr>
            <a:spLocks noGrp="1"/>
          </p:cNvSpPr>
          <p:nvPr>
            <p:ph type="ftr" sz="quarter" idx="10"/>
          </p:nvPr>
        </p:nvSpPr>
        <p:spPr/>
        <p:txBody>
          <a:bodyPr/>
          <a:lstStyle>
            <a:lvl1pPr>
              <a:defRPr>
                <a:solidFill>
                  <a:schemeClr val="bg1">
                    <a:alpha val="49812"/>
                  </a:schemeClr>
                </a:solidFill>
              </a:defRPr>
            </a:lvl1pPr>
          </a:lstStyle>
          <a:p>
            <a:r>
              <a:rPr lang="en-US" dirty="0"/>
              <a:t>© 2022 American Chemical Society. All rights reserved.</a:t>
            </a:r>
          </a:p>
        </p:txBody>
      </p:sp>
      <p:sp>
        <p:nvSpPr>
          <p:cNvPr id="6" name="Slide Number">
            <a:extLst>
              <a:ext uri="{FF2B5EF4-FFF2-40B4-BE49-F238E27FC236}">
                <a16:creationId xmlns:a16="http://schemas.microsoft.com/office/drawing/2014/main" id="{BCA5CDC5-2E20-154A-B2D8-CAE28A3C85BE}"/>
              </a:ext>
            </a:extLst>
          </p:cNvPr>
          <p:cNvSpPr>
            <a:spLocks noGrp="1"/>
          </p:cNvSpPr>
          <p:nvPr>
            <p:ph type="sldNum" sz="quarter" idx="11"/>
          </p:nvPr>
        </p:nvSpPr>
        <p:spPr/>
        <p:txBody>
          <a:bodyPr/>
          <a:lstStyle>
            <a:lvl1pPr>
              <a:defRPr>
                <a:solidFill>
                  <a:schemeClr val="bg1">
                    <a:alpha val="49812"/>
                  </a:schemeClr>
                </a:solidFill>
              </a:defRPr>
            </a:lvl1pPr>
          </a:lstStyle>
          <a:p>
            <a:fld id="{A82C3BC0-3EBF-3C4C-A3D8-795624EBC6AA}" type="slidenum">
              <a:rPr lang="en-US" smtClean="0"/>
              <a:pPr/>
              <a:t>‹#›</a:t>
            </a:fld>
            <a:endParaRPr lang="en-US" dirty="0"/>
          </a:p>
        </p:txBody>
      </p:sp>
      <p:pic>
        <p:nvPicPr>
          <p:cNvPr id="7" name="Graphic 6">
            <a:extLst>
              <a:ext uri="{FF2B5EF4-FFF2-40B4-BE49-F238E27FC236}">
                <a16:creationId xmlns:a16="http://schemas.microsoft.com/office/drawing/2014/main" id="{8F2FB1BF-5811-0D4E-98F4-FF6CADC263E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8190" r="6459" b="101"/>
          <a:stretch/>
        </p:blipFill>
        <p:spPr>
          <a:xfrm>
            <a:off x="7226301" y="52768"/>
            <a:ext cx="4965699" cy="3887783"/>
          </a:xfrm>
          <a:prstGeom prst="rect">
            <a:avLst/>
          </a:prstGeom>
        </p:spPr>
      </p:pic>
      <p:pic>
        <p:nvPicPr>
          <p:cNvPr id="8" name="Picture 7">
            <a:extLst>
              <a:ext uri="{FF2B5EF4-FFF2-40B4-BE49-F238E27FC236}">
                <a16:creationId xmlns:a16="http://schemas.microsoft.com/office/drawing/2014/main" id="{81C9F85D-C430-BC48-C5F7-37A2EAB70FDA}"/>
              </a:ext>
            </a:extLst>
          </p:cNvPr>
          <p:cNvPicPr>
            <a:picLocks noChangeAspect="1"/>
          </p:cNvPicPr>
          <p:nvPr userDrawn="1"/>
        </p:nvPicPr>
        <p:blipFill>
          <a:blip r:embed="rId4"/>
          <a:stretch>
            <a:fillRect/>
          </a:stretch>
        </p:blipFill>
        <p:spPr>
          <a:xfrm>
            <a:off x="-12335" y="0"/>
            <a:ext cx="12299030" cy="6858000"/>
          </a:xfrm>
          <a:prstGeom prst="rect">
            <a:avLst/>
          </a:prstGeom>
        </p:spPr>
      </p:pic>
      <p:sp>
        <p:nvSpPr>
          <p:cNvPr id="11" name="Content Placeholder">
            <a:extLst>
              <a:ext uri="{FF2B5EF4-FFF2-40B4-BE49-F238E27FC236}">
                <a16:creationId xmlns:a16="http://schemas.microsoft.com/office/drawing/2014/main" id="{974D88A2-AEBC-AFB2-4E8F-368CAE598B55}"/>
              </a:ext>
            </a:extLst>
          </p:cNvPr>
          <p:cNvSpPr>
            <a:spLocks noGrp="1"/>
          </p:cNvSpPr>
          <p:nvPr>
            <p:ph idx="1" hasCustomPrompt="1"/>
          </p:nvPr>
        </p:nvSpPr>
        <p:spPr>
          <a:xfrm>
            <a:off x="496889" y="670698"/>
            <a:ext cx="6635432" cy="2651924"/>
          </a:xfrm>
        </p:spPr>
        <p:txBody>
          <a:bodyPr anchor="t" anchorCtr="0"/>
          <a:lstStyle>
            <a:lvl1pPr>
              <a:defRPr sz="2200" b="0" i="0" cap="none" baseline="0">
                <a:solidFill>
                  <a:schemeClr val="accent3"/>
                </a:solidFill>
                <a:latin typeface="Arial" panose="020B0604020202020204" pitchFamily="34" charset="0"/>
              </a:defRPr>
            </a:lvl1pPr>
            <a:lvl2pPr marL="6350" indent="0">
              <a:lnSpc>
                <a:spcPct val="90000"/>
              </a:lnSpc>
              <a:spcBef>
                <a:spcPts val="300"/>
              </a:spcBef>
              <a:buNone/>
              <a:defRPr sz="4000" b="1" i="0">
                <a:solidFill>
                  <a:schemeClr val="bg1"/>
                </a:solidFill>
                <a:latin typeface="Arial" panose="020B0604020202020204" pitchFamily="34" charset="0"/>
              </a:defRPr>
            </a:lvl2pPr>
            <a:lvl3pPr marL="173038" indent="-163513">
              <a:buClr>
                <a:schemeClr val="accent2"/>
              </a:buClr>
              <a:tabLst/>
              <a:defRPr sz="1800" b="0" i="0">
                <a:solidFill>
                  <a:schemeClr val="bg1"/>
                </a:solidFill>
                <a:latin typeface="Arial" panose="020B0604020202020204" pitchFamily="34" charset="0"/>
              </a:defRPr>
            </a:lvl3pPr>
            <a:lvl4pPr marL="173038" indent="-163513">
              <a:buClr>
                <a:schemeClr val="accent2"/>
              </a:buClr>
              <a:buFont typeface="System Font Regular"/>
              <a:buChar char="–"/>
              <a:tabLst/>
              <a:defRPr sz="1800" b="0" i="0">
                <a:solidFill>
                  <a:schemeClr val="bg1"/>
                </a:solidFill>
                <a:latin typeface="Arial" panose="020B0604020202020204" pitchFamily="34" charset="0"/>
              </a:defRPr>
            </a:lvl4pPr>
            <a:lvl5pPr marL="173038" indent="-163513">
              <a:buClr>
                <a:schemeClr val="accent2"/>
              </a:buClr>
              <a:buFont typeface="System Font Regular"/>
              <a:buChar char="–"/>
              <a:tabLst/>
              <a:defRPr sz="1800" b="0" i="0">
                <a:solidFill>
                  <a:schemeClr val="bg1"/>
                </a:solidFill>
                <a:latin typeface="Arial" panose="020B0604020202020204" pitchFamily="34" charset="0"/>
              </a:defRPr>
            </a:lvl5pPr>
          </a:lstStyle>
          <a:p>
            <a:pPr lvl="1"/>
            <a:r>
              <a:rPr lang="en-US" dirty="0"/>
              <a:t>Second level</a:t>
            </a:r>
          </a:p>
        </p:txBody>
      </p:sp>
      <p:sp>
        <p:nvSpPr>
          <p:cNvPr id="13" name="Picture Placeholder 3">
            <a:extLst>
              <a:ext uri="{FF2B5EF4-FFF2-40B4-BE49-F238E27FC236}">
                <a16:creationId xmlns:a16="http://schemas.microsoft.com/office/drawing/2014/main" id="{9EFBEA17-A905-E544-BC75-73F98E066D44}"/>
              </a:ext>
            </a:extLst>
          </p:cNvPr>
          <p:cNvSpPr>
            <a:spLocks noGrp="1"/>
          </p:cNvSpPr>
          <p:nvPr>
            <p:ph type="pic" sz="quarter" idx="12" hasCustomPrompt="1"/>
          </p:nvPr>
        </p:nvSpPr>
        <p:spPr>
          <a:xfrm>
            <a:off x="497361" y="3557588"/>
            <a:ext cx="1195638" cy="1195481"/>
          </a:xfrm>
        </p:spPr>
        <p:txBody>
          <a:bodyPr/>
          <a:lstStyle>
            <a:lvl1pPr>
              <a:defRPr sz="1200">
                <a:solidFill>
                  <a:schemeClr val="bg1"/>
                </a:solidFill>
              </a:defRPr>
            </a:lvl1pPr>
          </a:lstStyle>
          <a:p>
            <a:r>
              <a:rPr lang="en-US" sz="1200" dirty="0"/>
              <a:t>Insert photo here</a:t>
            </a:r>
            <a:endParaRPr lang="en-US" dirty="0"/>
          </a:p>
        </p:txBody>
      </p:sp>
      <p:sp>
        <p:nvSpPr>
          <p:cNvPr id="14" name="Picture Placeholder 3">
            <a:extLst>
              <a:ext uri="{FF2B5EF4-FFF2-40B4-BE49-F238E27FC236}">
                <a16:creationId xmlns:a16="http://schemas.microsoft.com/office/drawing/2014/main" id="{4293558D-2393-D290-EFD5-80B23CE54E73}"/>
              </a:ext>
            </a:extLst>
          </p:cNvPr>
          <p:cNvSpPr>
            <a:spLocks noGrp="1"/>
          </p:cNvSpPr>
          <p:nvPr>
            <p:ph type="pic" sz="quarter" idx="13" hasCustomPrompt="1"/>
          </p:nvPr>
        </p:nvSpPr>
        <p:spPr>
          <a:xfrm>
            <a:off x="3810035" y="3556079"/>
            <a:ext cx="1195638" cy="1195481"/>
          </a:xfrm>
        </p:spPr>
        <p:txBody>
          <a:bodyPr/>
          <a:lstStyle>
            <a:lvl1pPr>
              <a:defRPr sz="1200">
                <a:solidFill>
                  <a:schemeClr val="bg1"/>
                </a:solidFill>
              </a:defRPr>
            </a:lvl1pPr>
          </a:lstStyle>
          <a:p>
            <a:r>
              <a:rPr lang="en-US" sz="1200" dirty="0"/>
              <a:t>Insert photo here</a:t>
            </a:r>
            <a:endParaRPr lang="en-US" dirty="0"/>
          </a:p>
        </p:txBody>
      </p:sp>
      <p:sp>
        <p:nvSpPr>
          <p:cNvPr id="15" name="Text Placeholder 15">
            <a:extLst>
              <a:ext uri="{FF2B5EF4-FFF2-40B4-BE49-F238E27FC236}">
                <a16:creationId xmlns:a16="http://schemas.microsoft.com/office/drawing/2014/main" id="{CCBBA507-C457-C4D4-6533-1BDC0B23D601}"/>
              </a:ext>
            </a:extLst>
          </p:cNvPr>
          <p:cNvSpPr>
            <a:spLocks noGrp="1"/>
          </p:cNvSpPr>
          <p:nvPr>
            <p:ph type="body" sz="quarter" idx="14"/>
          </p:nvPr>
        </p:nvSpPr>
        <p:spPr>
          <a:xfrm>
            <a:off x="488919" y="4943570"/>
            <a:ext cx="3139088" cy="1040772"/>
          </a:xfrm>
        </p:spPr>
        <p:txBody>
          <a:bodyPr/>
          <a:lstStyle>
            <a:lvl1pPr>
              <a:spcBef>
                <a:spcPts val="0"/>
              </a:spcBef>
              <a:defRPr sz="1800" b="1">
                <a:solidFill>
                  <a:schemeClr val="accent2"/>
                </a:solidFill>
              </a:defRPr>
            </a:lvl1pPr>
            <a:lvl2pPr marL="9525" indent="0">
              <a:spcBef>
                <a:spcPts val="0"/>
              </a:spcBef>
              <a:buFontTx/>
              <a:buNone/>
              <a:defRPr sz="1800">
                <a:solidFill>
                  <a:schemeClr val="bg1"/>
                </a:solidFill>
              </a:defRPr>
            </a:lvl2pPr>
            <a:lvl3pPr>
              <a:spcBef>
                <a:spcPts val="0"/>
              </a:spcBef>
              <a:defRPr sz="1800"/>
            </a:lvl3pPr>
            <a:lvl4pPr>
              <a:spcBef>
                <a:spcPts val="0"/>
              </a:spcBef>
              <a:defRPr sz="1800"/>
            </a:lvl4pPr>
            <a:lvl5pPr>
              <a:spcBef>
                <a:spcPts val="0"/>
              </a:spcBef>
              <a:defRPr sz="1800"/>
            </a:lvl5pPr>
          </a:lstStyle>
          <a:p>
            <a:pPr lvl="0"/>
            <a:endParaRPr lang="en-US" dirty="0"/>
          </a:p>
        </p:txBody>
      </p:sp>
      <p:sp>
        <p:nvSpPr>
          <p:cNvPr id="18" name="Text Placeholder 15">
            <a:extLst>
              <a:ext uri="{FF2B5EF4-FFF2-40B4-BE49-F238E27FC236}">
                <a16:creationId xmlns:a16="http://schemas.microsoft.com/office/drawing/2014/main" id="{9E06CCC4-1C43-606E-0A62-F9AF7F2BEA74}"/>
              </a:ext>
            </a:extLst>
          </p:cNvPr>
          <p:cNvSpPr>
            <a:spLocks noGrp="1"/>
          </p:cNvSpPr>
          <p:nvPr>
            <p:ph type="body" sz="quarter" idx="15"/>
          </p:nvPr>
        </p:nvSpPr>
        <p:spPr>
          <a:xfrm>
            <a:off x="3810648" y="4951115"/>
            <a:ext cx="3139088" cy="1040772"/>
          </a:xfrm>
        </p:spPr>
        <p:txBody>
          <a:bodyPr/>
          <a:lstStyle>
            <a:lvl1pPr>
              <a:spcBef>
                <a:spcPts val="0"/>
              </a:spcBef>
              <a:defRPr sz="1800" b="1">
                <a:solidFill>
                  <a:schemeClr val="accent2"/>
                </a:solidFill>
              </a:defRPr>
            </a:lvl1pPr>
            <a:lvl2pPr marL="9525" indent="0">
              <a:spcBef>
                <a:spcPts val="0"/>
              </a:spcBef>
              <a:buFontTx/>
              <a:buNone/>
              <a:defRPr sz="1800">
                <a:solidFill>
                  <a:schemeClr val="bg1"/>
                </a:solidFill>
              </a:defRPr>
            </a:lvl2pPr>
            <a:lvl3pPr>
              <a:spcBef>
                <a:spcPts val="0"/>
              </a:spcBef>
              <a:defRPr sz="1800"/>
            </a:lvl3pPr>
            <a:lvl4pPr>
              <a:spcBef>
                <a:spcPts val="0"/>
              </a:spcBef>
              <a:defRPr sz="1800"/>
            </a:lvl4pPr>
            <a:lvl5pPr>
              <a:spcBef>
                <a:spcPts val="0"/>
              </a:spcBef>
              <a:defRPr sz="1800"/>
            </a:lvl5pPr>
          </a:lstStyle>
          <a:p>
            <a:pPr lvl="0"/>
            <a:endParaRPr lang="en-US" dirty="0"/>
          </a:p>
        </p:txBody>
      </p:sp>
      <p:sp>
        <p:nvSpPr>
          <p:cNvPr id="19" name="Picture Placeholder 3">
            <a:extLst>
              <a:ext uri="{FF2B5EF4-FFF2-40B4-BE49-F238E27FC236}">
                <a16:creationId xmlns:a16="http://schemas.microsoft.com/office/drawing/2014/main" id="{3398B870-653E-7704-6557-ECCEA6F80718}"/>
              </a:ext>
            </a:extLst>
          </p:cNvPr>
          <p:cNvSpPr>
            <a:spLocks noGrp="1"/>
          </p:cNvSpPr>
          <p:nvPr>
            <p:ph type="pic" sz="quarter" idx="16" hasCustomPrompt="1"/>
          </p:nvPr>
        </p:nvSpPr>
        <p:spPr>
          <a:xfrm>
            <a:off x="7131762" y="3557558"/>
            <a:ext cx="1195638" cy="1195481"/>
          </a:xfrm>
        </p:spPr>
        <p:txBody>
          <a:bodyPr/>
          <a:lstStyle>
            <a:lvl1pPr>
              <a:defRPr sz="1200">
                <a:solidFill>
                  <a:schemeClr val="bg1"/>
                </a:solidFill>
              </a:defRPr>
            </a:lvl1pPr>
          </a:lstStyle>
          <a:p>
            <a:r>
              <a:rPr lang="en-US" sz="1200" dirty="0"/>
              <a:t>Insert photo here</a:t>
            </a:r>
            <a:endParaRPr lang="en-US" dirty="0"/>
          </a:p>
        </p:txBody>
      </p:sp>
      <p:sp>
        <p:nvSpPr>
          <p:cNvPr id="22" name="Text Placeholder 15">
            <a:extLst>
              <a:ext uri="{FF2B5EF4-FFF2-40B4-BE49-F238E27FC236}">
                <a16:creationId xmlns:a16="http://schemas.microsoft.com/office/drawing/2014/main" id="{FD6FB9F3-539A-3AAA-6B41-36F638DCCC6C}"/>
              </a:ext>
            </a:extLst>
          </p:cNvPr>
          <p:cNvSpPr>
            <a:spLocks noGrp="1"/>
          </p:cNvSpPr>
          <p:nvPr>
            <p:ph type="body" sz="quarter" idx="17"/>
          </p:nvPr>
        </p:nvSpPr>
        <p:spPr>
          <a:xfrm>
            <a:off x="7132375" y="4952594"/>
            <a:ext cx="3139088" cy="1040772"/>
          </a:xfrm>
        </p:spPr>
        <p:txBody>
          <a:bodyPr/>
          <a:lstStyle>
            <a:lvl1pPr>
              <a:spcBef>
                <a:spcPts val="0"/>
              </a:spcBef>
              <a:defRPr sz="1800" b="1">
                <a:solidFill>
                  <a:schemeClr val="accent2"/>
                </a:solidFill>
              </a:defRPr>
            </a:lvl1pPr>
            <a:lvl2pPr marL="9525" indent="0">
              <a:spcBef>
                <a:spcPts val="0"/>
              </a:spcBef>
              <a:buFontTx/>
              <a:buNone/>
              <a:defRPr sz="1800">
                <a:solidFill>
                  <a:schemeClr val="bg1"/>
                </a:solidFill>
              </a:defRPr>
            </a:lvl2pPr>
            <a:lvl3pPr>
              <a:spcBef>
                <a:spcPts val="0"/>
              </a:spcBef>
              <a:defRPr sz="1800"/>
            </a:lvl3pPr>
            <a:lvl4pPr>
              <a:spcBef>
                <a:spcPts val="0"/>
              </a:spcBef>
              <a:defRPr sz="1800"/>
            </a:lvl4pPr>
            <a:lvl5pPr>
              <a:spcBef>
                <a:spcPts val="0"/>
              </a:spcBef>
              <a:defRPr sz="1800"/>
            </a:lvl5pPr>
          </a:lstStyle>
          <a:p>
            <a:pPr lvl="0"/>
            <a:endParaRPr lang="en-US" dirty="0"/>
          </a:p>
        </p:txBody>
      </p:sp>
      <p:sp>
        <p:nvSpPr>
          <p:cNvPr id="23" name="Footer Placeholder 1">
            <a:extLst>
              <a:ext uri="{FF2B5EF4-FFF2-40B4-BE49-F238E27FC236}">
                <a16:creationId xmlns:a16="http://schemas.microsoft.com/office/drawing/2014/main" id="{F9946650-27A6-C016-8D13-ECF484D854F2}"/>
              </a:ext>
            </a:extLst>
          </p:cNvPr>
          <p:cNvSpPr txBox="1">
            <a:spLocks/>
          </p:cNvSpPr>
          <p:nvPr userDrawn="1"/>
        </p:nvSpPr>
        <p:spPr>
          <a:xfrm>
            <a:off x="1045029" y="6313794"/>
            <a:ext cx="3739862" cy="2089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dirty="0">
                <a:solidFill>
                  <a:srgbClr val="FFFFFF">
                    <a:alpha val="49812"/>
                  </a:srgbClr>
                </a:solidFill>
                <a:latin typeface="Arial" panose="020B0604020202020204" pitchFamily="34" charset="0"/>
              </a:rPr>
              <a:t>© 2023 American Chemical Society. All rights reserved.</a:t>
            </a:r>
          </a:p>
        </p:txBody>
      </p:sp>
    </p:spTree>
    <p:extLst>
      <p:ext uri="{BB962C8B-B14F-4D97-AF65-F5344CB8AC3E}">
        <p14:creationId xmlns:p14="http://schemas.microsoft.com/office/powerpoint/2010/main" val="1747288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Dark">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A723AB57-A763-44C2-90BB-B0CECF4D6B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0920" y="0"/>
            <a:ext cx="12366593" cy="6858000"/>
          </a:xfrm>
          <a:prstGeom prst="rect">
            <a:avLst/>
          </a:prstGeom>
        </p:spPr>
      </p:pic>
      <p:sp>
        <p:nvSpPr>
          <p:cNvPr id="5" name="Title 1">
            <a:extLst>
              <a:ext uri="{FF2B5EF4-FFF2-40B4-BE49-F238E27FC236}">
                <a16:creationId xmlns:a16="http://schemas.microsoft.com/office/drawing/2014/main" id="{34848CA7-03C1-F845-5F25-C2A70DFEA0CB}"/>
              </a:ext>
            </a:extLst>
          </p:cNvPr>
          <p:cNvSpPr>
            <a:spLocks noGrp="1"/>
          </p:cNvSpPr>
          <p:nvPr>
            <p:ph type="ctrTitle" hasCustomPrompt="1"/>
          </p:nvPr>
        </p:nvSpPr>
        <p:spPr>
          <a:xfrm>
            <a:off x="736600" y="3737211"/>
            <a:ext cx="5886142" cy="1290637"/>
          </a:xfrm>
        </p:spPr>
        <p:txBody>
          <a:bodyPr anchor="t" anchorCtr="0"/>
          <a:lstStyle>
            <a:lvl1pPr algn="l">
              <a:defRPr sz="4400">
                <a:solidFill>
                  <a:schemeClr val="bg1"/>
                </a:solidFill>
              </a:defRPr>
            </a:lvl1pPr>
          </a:lstStyle>
          <a:p>
            <a:r>
              <a:rPr lang="zh-CN" altLang="en-US" dirty="0"/>
              <a:t>全面高效获取科研信息</a:t>
            </a:r>
            <a:endParaRPr lang="en-US" dirty="0"/>
          </a:p>
        </p:txBody>
      </p:sp>
      <p:sp>
        <p:nvSpPr>
          <p:cNvPr id="9" name="Subtitle 2">
            <a:extLst>
              <a:ext uri="{FF2B5EF4-FFF2-40B4-BE49-F238E27FC236}">
                <a16:creationId xmlns:a16="http://schemas.microsoft.com/office/drawing/2014/main" id="{C515CE36-1271-66CC-4F1F-4573A152ADB2}"/>
              </a:ext>
            </a:extLst>
          </p:cNvPr>
          <p:cNvSpPr>
            <a:spLocks noGrp="1"/>
          </p:cNvSpPr>
          <p:nvPr>
            <p:ph type="subTitle" idx="1" hasCustomPrompt="1"/>
          </p:nvPr>
        </p:nvSpPr>
        <p:spPr>
          <a:xfrm>
            <a:off x="736599" y="3381611"/>
            <a:ext cx="3352800" cy="355600"/>
          </a:xfrm>
        </p:spPr>
        <p:txBody>
          <a:bodyPr anchor="t" anchorCtr="0"/>
          <a:lstStyle>
            <a:lvl1pPr marL="0" indent="0" algn="l">
              <a:buNone/>
              <a:defRPr sz="2400" baseline="30000">
                <a:solidFill>
                  <a:srgbClr val="FFC72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CAS </a:t>
            </a:r>
            <a:r>
              <a:rPr lang="en-US" dirty="0" err="1"/>
              <a:t>S</a:t>
            </a:r>
            <a:r>
              <a:rPr lang="en-US" altLang="zh-CN" dirty="0" err="1"/>
              <a:t>ciFindern</a:t>
            </a:r>
            <a:endParaRPr lang="en-US" dirty="0"/>
          </a:p>
        </p:txBody>
      </p:sp>
      <p:sp>
        <p:nvSpPr>
          <p:cNvPr id="10" name="TextBox 9">
            <a:extLst>
              <a:ext uri="{FF2B5EF4-FFF2-40B4-BE49-F238E27FC236}">
                <a16:creationId xmlns:a16="http://schemas.microsoft.com/office/drawing/2014/main" id="{6C0FF861-0891-8931-C5A1-D349603531E2}"/>
              </a:ext>
            </a:extLst>
          </p:cNvPr>
          <p:cNvSpPr txBox="1"/>
          <p:nvPr userDrawn="1"/>
        </p:nvSpPr>
        <p:spPr>
          <a:xfrm>
            <a:off x="736598" y="6467401"/>
            <a:ext cx="34852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effectLst/>
                <a:latin typeface="Arial" panose="020B0604020202020204" pitchFamily="34" charset="0"/>
                <a:cs typeface="Arial" panose="020B0604020202020204" pitchFamily="34" charset="0"/>
              </a:rPr>
              <a:t>© 2023 American Chemical Society. All rights reserved.</a:t>
            </a:r>
          </a:p>
        </p:txBody>
      </p:sp>
    </p:spTree>
    <p:extLst>
      <p:ext uri="{BB962C8B-B14F-4D97-AF65-F5344CB8AC3E}">
        <p14:creationId xmlns:p14="http://schemas.microsoft.com/office/powerpoint/2010/main" val="3902213050"/>
      </p:ext>
    </p:extLst>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ort Title Light 03">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grpSp>
        <p:nvGrpSpPr>
          <p:cNvPr id="13" name="Group 12">
            <a:extLst>
              <a:ext uri="{FF2B5EF4-FFF2-40B4-BE49-F238E27FC236}">
                <a16:creationId xmlns:a16="http://schemas.microsoft.com/office/drawing/2014/main" id="{9F60661B-CC46-0840-95FB-AD555A9B2CC7}"/>
              </a:ext>
            </a:extLst>
          </p:cNvPr>
          <p:cNvGrpSpPr/>
          <p:nvPr userDrawn="1"/>
        </p:nvGrpSpPr>
        <p:grpSpPr>
          <a:xfrm>
            <a:off x="7656702" y="-369035"/>
            <a:ext cx="6951735" cy="6114177"/>
            <a:chOff x="15030450" y="-1343025"/>
            <a:chExt cx="14230350" cy="12515850"/>
          </a:xfrm>
        </p:grpSpPr>
        <p:sp>
          <p:nvSpPr>
            <p:cNvPr id="17" name="Freeform 16">
              <a:extLst>
                <a:ext uri="{FF2B5EF4-FFF2-40B4-BE49-F238E27FC236}">
                  <a16:creationId xmlns:a16="http://schemas.microsoft.com/office/drawing/2014/main" id="{9FCDD75A-1864-FE4C-9965-B67BAAC612A0}"/>
                </a:ext>
              </a:extLst>
            </p:cNvPr>
            <p:cNvSpPr>
              <a:spLocks/>
            </p:cNvSpPr>
            <p:nvPr userDrawn="1"/>
          </p:nvSpPr>
          <p:spPr>
            <a:xfrm>
              <a:off x="15030450" y="-1343025"/>
              <a:ext cx="14230350" cy="12515850"/>
            </a:xfrm>
            <a:custGeom>
              <a:avLst/>
              <a:gdLst>
                <a:gd name="connsiteX0" fmla="*/ 0 w 14230350"/>
                <a:gd name="connsiteY0" fmla="*/ 10429875 h 12515850"/>
                <a:gd name="connsiteX1" fmla="*/ 0 w 14230350"/>
                <a:gd name="connsiteY1" fmla="*/ 6115050 h 12515850"/>
                <a:gd name="connsiteX2" fmla="*/ 10544175 w 14230350"/>
                <a:gd name="connsiteY2" fmla="*/ 0 h 12515850"/>
                <a:gd name="connsiteX3" fmla="*/ 14230350 w 14230350"/>
                <a:gd name="connsiteY3" fmla="*/ 2143125 h 12515850"/>
                <a:gd name="connsiteX4" fmla="*/ 14230350 w 14230350"/>
                <a:gd name="connsiteY4" fmla="*/ 6400800 h 12515850"/>
                <a:gd name="connsiteX5" fmla="*/ 3600450 w 14230350"/>
                <a:gd name="connsiteY5" fmla="*/ 12515850 h 12515850"/>
                <a:gd name="connsiteX6" fmla="*/ 0 w 14230350"/>
                <a:gd name="connsiteY6" fmla="*/ 10429875 h 125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0350" h="12515850">
                  <a:moveTo>
                    <a:pt x="0" y="10429875"/>
                  </a:moveTo>
                  <a:lnTo>
                    <a:pt x="0" y="6115050"/>
                  </a:lnTo>
                  <a:lnTo>
                    <a:pt x="10544175" y="0"/>
                  </a:lnTo>
                  <a:lnTo>
                    <a:pt x="14230350" y="2143125"/>
                  </a:lnTo>
                  <a:lnTo>
                    <a:pt x="14230350" y="6400800"/>
                  </a:lnTo>
                  <a:lnTo>
                    <a:pt x="3600450" y="12515850"/>
                  </a:lnTo>
                  <a:lnTo>
                    <a:pt x="0" y="10429875"/>
                  </a:lnTo>
                  <a:close/>
                </a:path>
              </a:pathLst>
            </a:custGeom>
            <a:solidFill>
              <a:srgbClr val="F0F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8" name="Picture 17">
              <a:extLst>
                <a:ext uri="{FF2B5EF4-FFF2-40B4-BE49-F238E27FC236}">
                  <a16:creationId xmlns:a16="http://schemas.microsoft.com/office/drawing/2014/main" id="{7445B9A6-EA20-5C41-8D1E-DE809F7C9D45}"/>
                </a:ext>
              </a:extLst>
            </p:cNvPr>
            <p:cNvPicPr>
              <a:picLocks noChangeAspect="1"/>
            </p:cNvPicPr>
            <p:nvPr userDrawn="1"/>
          </p:nvPicPr>
          <p:blipFill>
            <a:blip r:embed="rId2"/>
            <a:stretch>
              <a:fillRect/>
            </a:stretch>
          </p:blipFill>
          <p:spPr>
            <a:xfrm>
              <a:off x="18901390" y="-1244098"/>
              <a:ext cx="6477000" cy="9639300"/>
            </a:xfrm>
            <a:prstGeom prst="rect">
              <a:avLst/>
            </a:prstGeom>
          </p:spPr>
        </p:pic>
      </p:grpSp>
      <p:pic>
        <p:nvPicPr>
          <p:cNvPr id="2" name="CAS Logo">
            <a:extLst>
              <a:ext uri="{FF2B5EF4-FFF2-40B4-BE49-F238E27FC236}">
                <a16:creationId xmlns:a16="http://schemas.microsoft.com/office/drawing/2014/main" id="{EA8CA5A5-6B93-8DC0-6059-03029FC2AE4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1655257249"/>
      </p:ext>
    </p:extLst>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hort Title 2 Column Light">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5359401"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11083738"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11083736"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sp>
        <p:nvSpPr>
          <p:cNvPr id="11" name="Body Level One…">
            <a:extLst>
              <a:ext uri="{FF2B5EF4-FFF2-40B4-BE49-F238E27FC236}">
                <a16:creationId xmlns:a16="http://schemas.microsoft.com/office/drawing/2014/main" id="{4AADD6B4-127B-BD4D-A859-E153C2E3F453}"/>
              </a:ext>
            </a:extLst>
          </p:cNvPr>
          <p:cNvSpPr>
            <a:spLocks noGrp="1"/>
          </p:cNvSpPr>
          <p:nvPr>
            <p:ph type="body" sz="half" idx="26" hasCustomPrompt="1"/>
          </p:nvPr>
        </p:nvSpPr>
        <p:spPr>
          <a:xfrm>
            <a:off x="6359335" y="1892300"/>
            <a:ext cx="5359401"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CAS Logo">
            <a:extLst>
              <a:ext uri="{FF2B5EF4-FFF2-40B4-BE49-F238E27FC236}">
                <a16:creationId xmlns:a16="http://schemas.microsoft.com/office/drawing/2014/main" id="{29809A67-E044-4E12-E33F-FA55BB909C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1829407237"/>
      </p:ext>
    </p:extLst>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 Title Light">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2373548"/>
            <a:ext cx="11083736" cy="3303351"/>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11083738"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Long </a:t>
            </a:r>
            <a:br>
              <a:rPr lang="en-US" dirty="0"/>
            </a:br>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1581589"/>
            <a:ext cx="11083736"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pic>
        <p:nvPicPr>
          <p:cNvPr id="2" name="CAS Logo">
            <a:extLst>
              <a:ext uri="{FF2B5EF4-FFF2-40B4-BE49-F238E27FC236}">
                <a16:creationId xmlns:a16="http://schemas.microsoft.com/office/drawing/2014/main" id="{52A78120-F2D6-2CEA-19E3-BCD820E6FB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1174327505"/>
      </p:ext>
    </p:extLst>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4794-DEC3-F440-B696-155F36AD3065}"/>
              </a:ext>
            </a:extLst>
          </p:cNvPr>
          <p:cNvSpPr>
            <a:spLocks noGrp="1"/>
          </p:cNvSpPr>
          <p:nvPr>
            <p:ph type="title"/>
          </p:nvPr>
        </p:nvSpPr>
        <p:spPr>
          <a:xfrm>
            <a:off x="564204" y="365125"/>
            <a:ext cx="10789596" cy="905535"/>
          </a:xfrm>
        </p:spPr>
        <p:txBody>
          <a:bodyPr/>
          <a:lstStyle/>
          <a:p>
            <a:r>
              <a:rPr lang="en-US" dirty="0"/>
              <a:t>Click to edit Master title style</a:t>
            </a:r>
          </a:p>
        </p:txBody>
      </p:sp>
      <p:pic>
        <p:nvPicPr>
          <p:cNvPr id="3" name="CAS Logo">
            <a:extLst>
              <a:ext uri="{FF2B5EF4-FFF2-40B4-BE49-F238E27FC236}">
                <a16:creationId xmlns:a16="http://schemas.microsoft.com/office/drawing/2014/main" id="{445F1B3E-52AA-4123-D5D2-B8AE49A860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3961385062"/>
      </p:ext>
    </p:extLst>
  </p:cSld>
  <p:clrMapOvr>
    <a:masterClrMapping/>
  </p:clrMapOvr>
  <p:transition spd="slow">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Light">
    <p:spTree>
      <p:nvGrpSpPr>
        <p:cNvPr id="1" name=""/>
        <p:cNvGrpSpPr/>
        <p:nvPr/>
      </p:nvGrpSpPr>
      <p:grpSpPr>
        <a:xfrm>
          <a:off x="0" y="0"/>
          <a:ext cx="0" cy="0"/>
          <a:chOff x="0" y="0"/>
          <a:chExt cx="0" cy="0"/>
        </a:xfrm>
      </p:grpSpPr>
      <p:pic>
        <p:nvPicPr>
          <p:cNvPr id="2" name="CAS Logo">
            <a:extLst>
              <a:ext uri="{FF2B5EF4-FFF2-40B4-BE49-F238E27FC236}">
                <a16:creationId xmlns:a16="http://schemas.microsoft.com/office/drawing/2014/main" id="{3435B226-0257-1736-BF52-3F44CC7CAEE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1817742318"/>
      </p:ext>
    </p:extLst>
  </p:cSld>
  <p:clrMapOvr>
    <a:masterClrMapping/>
  </p:clrMapOvr>
  <p:transition spd="slow">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Dark">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A723AB57-A763-44C2-90BB-B0CECF4D6B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0" y="0"/>
            <a:ext cx="12191999" cy="6858000"/>
          </a:xfrm>
          <a:prstGeom prst="rect">
            <a:avLst/>
          </a:prstGeom>
        </p:spPr>
      </p:pic>
      <p:sp>
        <p:nvSpPr>
          <p:cNvPr id="5" name="Title 1">
            <a:extLst>
              <a:ext uri="{FF2B5EF4-FFF2-40B4-BE49-F238E27FC236}">
                <a16:creationId xmlns:a16="http://schemas.microsoft.com/office/drawing/2014/main" id="{34848CA7-03C1-F845-5F25-C2A70DFEA0CB}"/>
              </a:ext>
            </a:extLst>
          </p:cNvPr>
          <p:cNvSpPr>
            <a:spLocks noGrp="1"/>
          </p:cNvSpPr>
          <p:nvPr>
            <p:ph type="ctrTitle" hasCustomPrompt="1"/>
          </p:nvPr>
        </p:nvSpPr>
        <p:spPr>
          <a:xfrm>
            <a:off x="736600" y="3737211"/>
            <a:ext cx="5886142" cy="1290637"/>
          </a:xfrm>
        </p:spPr>
        <p:txBody>
          <a:bodyPr anchor="t" anchorCtr="0"/>
          <a:lstStyle>
            <a:lvl1pPr algn="l">
              <a:defRPr sz="4400">
                <a:solidFill>
                  <a:schemeClr val="bg1"/>
                </a:solidFill>
              </a:defRPr>
            </a:lvl1pPr>
          </a:lstStyle>
          <a:p>
            <a:r>
              <a:rPr lang="zh-CN" altLang="en-US" dirty="0"/>
              <a:t>全面高效获取科研信息</a:t>
            </a:r>
            <a:endParaRPr lang="en-US" dirty="0"/>
          </a:p>
        </p:txBody>
      </p:sp>
      <p:sp>
        <p:nvSpPr>
          <p:cNvPr id="9" name="Subtitle 2">
            <a:extLst>
              <a:ext uri="{FF2B5EF4-FFF2-40B4-BE49-F238E27FC236}">
                <a16:creationId xmlns:a16="http://schemas.microsoft.com/office/drawing/2014/main" id="{C515CE36-1271-66CC-4F1F-4573A152ADB2}"/>
              </a:ext>
            </a:extLst>
          </p:cNvPr>
          <p:cNvSpPr>
            <a:spLocks noGrp="1"/>
          </p:cNvSpPr>
          <p:nvPr>
            <p:ph type="subTitle" idx="1" hasCustomPrompt="1"/>
          </p:nvPr>
        </p:nvSpPr>
        <p:spPr>
          <a:xfrm>
            <a:off x="736599" y="3381611"/>
            <a:ext cx="3352800" cy="355600"/>
          </a:xfrm>
        </p:spPr>
        <p:txBody>
          <a:bodyPr anchor="t" anchorCtr="0"/>
          <a:lstStyle>
            <a:lvl1pPr marL="0" indent="0" algn="l">
              <a:buNone/>
              <a:defRPr sz="2400" baseline="30000">
                <a:solidFill>
                  <a:srgbClr val="FFC72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CAS </a:t>
            </a:r>
            <a:r>
              <a:rPr lang="en-US" dirty="0" err="1"/>
              <a:t>S</a:t>
            </a:r>
            <a:r>
              <a:rPr lang="en-US" altLang="zh-CN" dirty="0" err="1"/>
              <a:t>ciFindern</a:t>
            </a:r>
            <a:endParaRPr lang="en-US" dirty="0"/>
          </a:p>
        </p:txBody>
      </p:sp>
      <p:sp>
        <p:nvSpPr>
          <p:cNvPr id="10" name="TextBox 9">
            <a:extLst>
              <a:ext uri="{FF2B5EF4-FFF2-40B4-BE49-F238E27FC236}">
                <a16:creationId xmlns:a16="http://schemas.microsoft.com/office/drawing/2014/main" id="{6C0FF861-0891-8931-C5A1-D349603531E2}"/>
              </a:ext>
            </a:extLst>
          </p:cNvPr>
          <p:cNvSpPr txBox="1"/>
          <p:nvPr userDrawn="1"/>
        </p:nvSpPr>
        <p:spPr>
          <a:xfrm>
            <a:off x="736598" y="6467401"/>
            <a:ext cx="34852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effectLst/>
                <a:latin typeface="Arial" panose="020B0604020202020204" pitchFamily="34" charset="0"/>
                <a:cs typeface="Arial" panose="020B0604020202020204" pitchFamily="34" charset="0"/>
              </a:rPr>
              <a:t>© 2023 American Chemical Society. All rights reserved.</a:t>
            </a:r>
          </a:p>
        </p:txBody>
      </p:sp>
    </p:spTree>
    <p:extLst>
      <p:ext uri="{BB962C8B-B14F-4D97-AF65-F5344CB8AC3E}">
        <p14:creationId xmlns:p14="http://schemas.microsoft.com/office/powerpoint/2010/main" val="493156220"/>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hort Title Light 02">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pic>
        <p:nvPicPr>
          <p:cNvPr id="20" name="Picture 19" descr="A picture containing person, indoor, window, crowd&#10;&#10;Description automatically generated">
            <a:extLst>
              <a:ext uri="{FF2B5EF4-FFF2-40B4-BE49-F238E27FC236}">
                <a16:creationId xmlns:a16="http://schemas.microsoft.com/office/drawing/2014/main" id="{D8A6CD0C-524C-B94D-8B4D-BD9442333416}"/>
              </a:ext>
            </a:extLst>
          </p:cNvPr>
          <p:cNvPicPr>
            <a:picLocks noChangeAspect="1"/>
          </p:cNvPicPr>
          <p:nvPr userDrawn="1"/>
        </p:nvPicPr>
        <p:blipFill>
          <a:blip r:embed="rId2"/>
          <a:stretch>
            <a:fillRect/>
          </a:stretch>
        </p:blipFill>
        <p:spPr>
          <a:xfrm>
            <a:off x="7768625" y="0"/>
            <a:ext cx="4423375" cy="5715000"/>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6B341861-E831-8943-BA12-B603757DA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50350" y="5774247"/>
            <a:ext cx="2581432" cy="760885"/>
          </a:xfrm>
          <a:prstGeom prst="rect">
            <a:avLst/>
          </a:prstGeom>
        </p:spPr>
      </p:pic>
    </p:spTree>
    <p:extLst>
      <p:ext uri="{BB962C8B-B14F-4D97-AF65-F5344CB8AC3E}">
        <p14:creationId xmlns:p14="http://schemas.microsoft.com/office/powerpoint/2010/main" val="910913026"/>
      </p:ext>
    </p:extLst>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Light 03">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grpSp>
        <p:nvGrpSpPr>
          <p:cNvPr id="13" name="Group 12">
            <a:extLst>
              <a:ext uri="{FF2B5EF4-FFF2-40B4-BE49-F238E27FC236}">
                <a16:creationId xmlns:a16="http://schemas.microsoft.com/office/drawing/2014/main" id="{9F60661B-CC46-0840-95FB-AD555A9B2CC7}"/>
              </a:ext>
            </a:extLst>
          </p:cNvPr>
          <p:cNvGrpSpPr/>
          <p:nvPr userDrawn="1"/>
        </p:nvGrpSpPr>
        <p:grpSpPr>
          <a:xfrm>
            <a:off x="7656702" y="-369035"/>
            <a:ext cx="6951735" cy="6114177"/>
            <a:chOff x="15030450" y="-1343025"/>
            <a:chExt cx="14230350" cy="12515850"/>
          </a:xfrm>
        </p:grpSpPr>
        <p:sp>
          <p:nvSpPr>
            <p:cNvPr id="17" name="Freeform 16">
              <a:extLst>
                <a:ext uri="{FF2B5EF4-FFF2-40B4-BE49-F238E27FC236}">
                  <a16:creationId xmlns:a16="http://schemas.microsoft.com/office/drawing/2014/main" id="{9FCDD75A-1864-FE4C-9965-B67BAAC612A0}"/>
                </a:ext>
              </a:extLst>
            </p:cNvPr>
            <p:cNvSpPr>
              <a:spLocks/>
            </p:cNvSpPr>
            <p:nvPr userDrawn="1"/>
          </p:nvSpPr>
          <p:spPr>
            <a:xfrm>
              <a:off x="15030450" y="-1343025"/>
              <a:ext cx="14230350" cy="12515850"/>
            </a:xfrm>
            <a:custGeom>
              <a:avLst/>
              <a:gdLst>
                <a:gd name="connsiteX0" fmla="*/ 0 w 14230350"/>
                <a:gd name="connsiteY0" fmla="*/ 10429875 h 12515850"/>
                <a:gd name="connsiteX1" fmla="*/ 0 w 14230350"/>
                <a:gd name="connsiteY1" fmla="*/ 6115050 h 12515850"/>
                <a:gd name="connsiteX2" fmla="*/ 10544175 w 14230350"/>
                <a:gd name="connsiteY2" fmla="*/ 0 h 12515850"/>
                <a:gd name="connsiteX3" fmla="*/ 14230350 w 14230350"/>
                <a:gd name="connsiteY3" fmla="*/ 2143125 h 12515850"/>
                <a:gd name="connsiteX4" fmla="*/ 14230350 w 14230350"/>
                <a:gd name="connsiteY4" fmla="*/ 6400800 h 12515850"/>
                <a:gd name="connsiteX5" fmla="*/ 3600450 w 14230350"/>
                <a:gd name="connsiteY5" fmla="*/ 12515850 h 12515850"/>
                <a:gd name="connsiteX6" fmla="*/ 0 w 14230350"/>
                <a:gd name="connsiteY6" fmla="*/ 10429875 h 125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0350" h="12515850">
                  <a:moveTo>
                    <a:pt x="0" y="10429875"/>
                  </a:moveTo>
                  <a:lnTo>
                    <a:pt x="0" y="6115050"/>
                  </a:lnTo>
                  <a:lnTo>
                    <a:pt x="10544175" y="0"/>
                  </a:lnTo>
                  <a:lnTo>
                    <a:pt x="14230350" y="2143125"/>
                  </a:lnTo>
                  <a:lnTo>
                    <a:pt x="14230350" y="6400800"/>
                  </a:lnTo>
                  <a:lnTo>
                    <a:pt x="3600450" y="12515850"/>
                  </a:lnTo>
                  <a:lnTo>
                    <a:pt x="0" y="10429875"/>
                  </a:lnTo>
                  <a:close/>
                </a:path>
              </a:pathLst>
            </a:custGeom>
            <a:solidFill>
              <a:srgbClr val="F0F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8" name="Picture 17">
              <a:extLst>
                <a:ext uri="{FF2B5EF4-FFF2-40B4-BE49-F238E27FC236}">
                  <a16:creationId xmlns:a16="http://schemas.microsoft.com/office/drawing/2014/main" id="{7445B9A6-EA20-5C41-8D1E-DE809F7C9D45}"/>
                </a:ext>
              </a:extLst>
            </p:cNvPr>
            <p:cNvPicPr>
              <a:picLocks noChangeAspect="1"/>
            </p:cNvPicPr>
            <p:nvPr userDrawn="1"/>
          </p:nvPicPr>
          <p:blipFill>
            <a:blip r:embed="rId2"/>
            <a:stretch>
              <a:fillRect/>
            </a:stretch>
          </p:blipFill>
          <p:spPr>
            <a:xfrm>
              <a:off x="18901390" y="-1244098"/>
              <a:ext cx="6477000" cy="9639300"/>
            </a:xfrm>
            <a:prstGeom prst="rect">
              <a:avLst/>
            </a:prstGeom>
          </p:spPr>
        </p:pic>
      </p:grpSp>
      <p:pic>
        <p:nvPicPr>
          <p:cNvPr id="2" name="CAS Logo">
            <a:extLst>
              <a:ext uri="{FF2B5EF4-FFF2-40B4-BE49-F238E27FC236}">
                <a16:creationId xmlns:a16="http://schemas.microsoft.com/office/drawing/2014/main" id="{EA8CA5A5-6B93-8DC0-6059-03029FC2AE4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4088846047"/>
      </p:ext>
    </p:extLst>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hort Title 2 Column Light">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5359401"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11083738"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11083736"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sp>
        <p:nvSpPr>
          <p:cNvPr id="11" name="Body Level One…">
            <a:extLst>
              <a:ext uri="{FF2B5EF4-FFF2-40B4-BE49-F238E27FC236}">
                <a16:creationId xmlns:a16="http://schemas.microsoft.com/office/drawing/2014/main" id="{4AADD6B4-127B-BD4D-A859-E153C2E3F453}"/>
              </a:ext>
            </a:extLst>
          </p:cNvPr>
          <p:cNvSpPr>
            <a:spLocks noGrp="1"/>
          </p:cNvSpPr>
          <p:nvPr>
            <p:ph type="body" sz="half" idx="26" hasCustomPrompt="1"/>
          </p:nvPr>
        </p:nvSpPr>
        <p:spPr>
          <a:xfrm>
            <a:off x="6359335" y="1892300"/>
            <a:ext cx="5359401"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CAS Logo">
            <a:extLst>
              <a:ext uri="{FF2B5EF4-FFF2-40B4-BE49-F238E27FC236}">
                <a16:creationId xmlns:a16="http://schemas.microsoft.com/office/drawing/2014/main" id="{29809A67-E044-4E12-E33F-FA55BB909C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780874155"/>
      </p:ext>
    </p:extLst>
  </p:cSld>
  <p:clrMapOvr>
    <a:masterClrMapping/>
  </p:clrMapOvr>
  <p:transition spd="slow">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ng Title Light">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2373548"/>
            <a:ext cx="11083736" cy="3303351"/>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11083738"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Long </a:t>
            </a:r>
            <a:br>
              <a:rPr lang="en-US" dirty="0"/>
            </a:br>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1581589"/>
            <a:ext cx="11083736"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pic>
        <p:nvPicPr>
          <p:cNvPr id="2" name="CAS Logo">
            <a:extLst>
              <a:ext uri="{FF2B5EF4-FFF2-40B4-BE49-F238E27FC236}">
                <a16:creationId xmlns:a16="http://schemas.microsoft.com/office/drawing/2014/main" id="{52A78120-F2D6-2CEA-19E3-BCD820E6FB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2792924869"/>
      </p:ext>
    </p:extLst>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4794-DEC3-F440-B696-155F36AD3065}"/>
              </a:ext>
            </a:extLst>
          </p:cNvPr>
          <p:cNvSpPr>
            <a:spLocks noGrp="1"/>
          </p:cNvSpPr>
          <p:nvPr>
            <p:ph type="title"/>
          </p:nvPr>
        </p:nvSpPr>
        <p:spPr>
          <a:xfrm>
            <a:off x="564204" y="365125"/>
            <a:ext cx="10789596" cy="905535"/>
          </a:xfrm>
        </p:spPr>
        <p:txBody>
          <a:bodyPr/>
          <a:lstStyle/>
          <a:p>
            <a:r>
              <a:rPr lang="en-US" dirty="0"/>
              <a:t>Click to edit Master title style</a:t>
            </a:r>
          </a:p>
        </p:txBody>
      </p:sp>
      <p:pic>
        <p:nvPicPr>
          <p:cNvPr id="3" name="CAS Logo">
            <a:extLst>
              <a:ext uri="{FF2B5EF4-FFF2-40B4-BE49-F238E27FC236}">
                <a16:creationId xmlns:a16="http://schemas.microsoft.com/office/drawing/2014/main" id="{445F1B3E-52AA-4123-D5D2-B8AE49A860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1514911851"/>
      </p:ext>
    </p:extLst>
  </p:cSld>
  <p:clrMapOvr>
    <a:masterClrMapping/>
  </p:clrMapOvr>
  <p:transition spd="slow">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Light">
    <p:spTree>
      <p:nvGrpSpPr>
        <p:cNvPr id="1" name=""/>
        <p:cNvGrpSpPr/>
        <p:nvPr/>
      </p:nvGrpSpPr>
      <p:grpSpPr>
        <a:xfrm>
          <a:off x="0" y="0"/>
          <a:ext cx="0" cy="0"/>
          <a:chOff x="0" y="0"/>
          <a:chExt cx="0" cy="0"/>
        </a:xfrm>
      </p:grpSpPr>
      <p:pic>
        <p:nvPicPr>
          <p:cNvPr id="2" name="CAS Logo">
            <a:extLst>
              <a:ext uri="{FF2B5EF4-FFF2-40B4-BE49-F238E27FC236}">
                <a16:creationId xmlns:a16="http://schemas.microsoft.com/office/drawing/2014/main" id="{3435B226-0257-1736-BF52-3F44CC7CAEE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3030409482"/>
      </p:ext>
    </p:extLst>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5F5596-D543-754A-84A7-0971650E060A}"/>
              </a:ext>
            </a:extLst>
          </p:cNvPr>
          <p:cNvSpPr/>
          <p:nvPr userDrawn="1"/>
        </p:nvSpPr>
        <p:spPr>
          <a:xfrm>
            <a:off x="0" y="6278880"/>
            <a:ext cx="3789680" cy="47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970972"/>
      </p:ext>
    </p:extLst>
  </p:cSld>
  <p:clrMapOvr>
    <a:masterClrMapping/>
  </p:clrMapOvr>
  <p:transition spd="slow">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hank you">
    <p:bg>
      <p:bgPr>
        <a:gradFill>
          <a:gsLst>
            <a:gs pos="100000">
              <a:schemeClr val="accent1">
                <a:lumMod val="50000"/>
              </a:schemeClr>
            </a:gs>
            <a:gs pos="38000">
              <a:schemeClr val="accent4"/>
            </a:gs>
          </a:gsLst>
          <a:path path="circle">
            <a:fillToRect t="100000" r="100000"/>
          </a:path>
        </a:gradFill>
        <a:effectLst/>
      </p:bgPr>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D2844C00-89F4-634D-BDAF-404FD3E43A01}"/>
              </a:ext>
            </a:extLst>
          </p:cNvPr>
          <p:cNvSpPr>
            <a:spLocks noGrp="1"/>
          </p:cNvSpPr>
          <p:nvPr>
            <p:ph type="ftr" sz="quarter" idx="10"/>
          </p:nvPr>
        </p:nvSpPr>
        <p:spPr/>
        <p:txBody>
          <a:bodyPr/>
          <a:lstStyle>
            <a:lvl1pPr>
              <a:defRPr>
                <a:solidFill>
                  <a:schemeClr val="bg1">
                    <a:alpha val="49812"/>
                  </a:schemeClr>
                </a:solidFill>
              </a:defRPr>
            </a:lvl1pPr>
          </a:lstStyle>
          <a:p>
            <a:r>
              <a:rPr lang="en-US" dirty="0"/>
              <a:t>© 2022 American Chemical Society. All rights reserved.</a:t>
            </a:r>
          </a:p>
        </p:txBody>
      </p:sp>
      <p:sp>
        <p:nvSpPr>
          <p:cNvPr id="6" name="Slide Number">
            <a:extLst>
              <a:ext uri="{FF2B5EF4-FFF2-40B4-BE49-F238E27FC236}">
                <a16:creationId xmlns:a16="http://schemas.microsoft.com/office/drawing/2014/main" id="{BCA5CDC5-2E20-154A-B2D8-CAE28A3C85BE}"/>
              </a:ext>
            </a:extLst>
          </p:cNvPr>
          <p:cNvSpPr>
            <a:spLocks noGrp="1"/>
          </p:cNvSpPr>
          <p:nvPr>
            <p:ph type="sldNum" sz="quarter" idx="11"/>
          </p:nvPr>
        </p:nvSpPr>
        <p:spPr/>
        <p:txBody>
          <a:bodyPr/>
          <a:lstStyle>
            <a:lvl1pPr>
              <a:defRPr>
                <a:solidFill>
                  <a:schemeClr val="bg1">
                    <a:alpha val="49812"/>
                  </a:schemeClr>
                </a:solidFill>
              </a:defRPr>
            </a:lvl1pPr>
          </a:lstStyle>
          <a:p>
            <a:fld id="{A82C3BC0-3EBF-3C4C-A3D8-795624EBC6AA}" type="slidenum">
              <a:rPr lang="en-US" smtClean="0"/>
              <a:pPr/>
              <a:t>‹#›</a:t>
            </a:fld>
            <a:endParaRPr lang="en-US" dirty="0"/>
          </a:p>
        </p:txBody>
      </p:sp>
      <p:pic>
        <p:nvPicPr>
          <p:cNvPr id="7" name="Graphic 6">
            <a:extLst>
              <a:ext uri="{FF2B5EF4-FFF2-40B4-BE49-F238E27FC236}">
                <a16:creationId xmlns:a16="http://schemas.microsoft.com/office/drawing/2014/main" id="{8F2FB1BF-5811-0D4E-98F4-FF6CADC263E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8190" r="6459" b="101"/>
          <a:stretch/>
        </p:blipFill>
        <p:spPr>
          <a:xfrm>
            <a:off x="7226301" y="52768"/>
            <a:ext cx="4965699" cy="3887783"/>
          </a:xfrm>
          <a:prstGeom prst="rect">
            <a:avLst/>
          </a:prstGeom>
        </p:spPr>
      </p:pic>
      <p:pic>
        <p:nvPicPr>
          <p:cNvPr id="8" name="Picture 7">
            <a:extLst>
              <a:ext uri="{FF2B5EF4-FFF2-40B4-BE49-F238E27FC236}">
                <a16:creationId xmlns:a16="http://schemas.microsoft.com/office/drawing/2014/main" id="{81C9F85D-C430-BC48-C5F7-37A2EAB70FDA}"/>
              </a:ext>
            </a:extLst>
          </p:cNvPr>
          <p:cNvPicPr>
            <a:picLocks noChangeAspect="1"/>
          </p:cNvPicPr>
          <p:nvPr userDrawn="1"/>
        </p:nvPicPr>
        <p:blipFill>
          <a:blip r:embed="rId4"/>
          <a:stretch>
            <a:fillRect/>
          </a:stretch>
        </p:blipFill>
        <p:spPr>
          <a:xfrm>
            <a:off x="-12335" y="0"/>
            <a:ext cx="12299030" cy="6858000"/>
          </a:xfrm>
          <a:prstGeom prst="rect">
            <a:avLst/>
          </a:prstGeom>
        </p:spPr>
      </p:pic>
      <p:sp>
        <p:nvSpPr>
          <p:cNvPr id="11" name="Content Placeholder">
            <a:extLst>
              <a:ext uri="{FF2B5EF4-FFF2-40B4-BE49-F238E27FC236}">
                <a16:creationId xmlns:a16="http://schemas.microsoft.com/office/drawing/2014/main" id="{974D88A2-AEBC-AFB2-4E8F-368CAE598B55}"/>
              </a:ext>
            </a:extLst>
          </p:cNvPr>
          <p:cNvSpPr>
            <a:spLocks noGrp="1"/>
          </p:cNvSpPr>
          <p:nvPr>
            <p:ph idx="1" hasCustomPrompt="1"/>
          </p:nvPr>
        </p:nvSpPr>
        <p:spPr>
          <a:xfrm>
            <a:off x="496889" y="670698"/>
            <a:ext cx="6635432" cy="2651924"/>
          </a:xfrm>
        </p:spPr>
        <p:txBody>
          <a:bodyPr anchor="t" anchorCtr="0"/>
          <a:lstStyle>
            <a:lvl1pPr>
              <a:defRPr sz="2200" b="0" i="0" cap="none" baseline="0">
                <a:solidFill>
                  <a:schemeClr val="accent3"/>
                </a:solidFill>
                <a:latin typeface="Arial" panose="020B0604020202020204" pitchFamily="34" charset="0"/>
              </a:defRPr>
            </a:lvl1pPr>
            <a:lvl2pPr marL="6350" indent="0">
              <a:lnSpc>
                <a:spcPct val="90000"/>
              </a:lnSpc>
              <a:spcBef>
                <a:spcPts val="300"/>
              </a:spcBef>
              <a:buNone/>
              <a:defRPr sz="4000" b="1" i="0">
                <a:solidFill>
                  <a:schemeClr val="bg1"/>
                </a:solidFill>
                <a:latin typeface="Arial" panose="020B0604020202020204" pitchFamily="34" charset="0"/>
              </a:defRPr>
            </a:lvl2pPr>
            <a:lvl3pPr marL="173038" indent="-163513">
              <a:buClr>
                <a:schemeClr val="accent2"/>
              </a:buClr>
              <a:tabLst/>
              <a:defRPr sz="1800" b="0" i="0">
                <a:solidFill>
                  <a:schemeClr val="bg1"/>
                </a:solidFill>
                <a:latin typeface="Arial" panose="020B0604020202020204" pitchFamily="34" charset="0"/>
              </a:defRPr>
            </a:lvl3pPr>
            <a:lvl4pPr marL="173038" indent="-163513">
              <a:buClr>
                <a:schemeClr val="accent2"/>
              </a:buClr>
              <a:buFont typeface="System Font Regular"/>
              <a:buChar char="–"/>
              <a:tabLst/>
              <a:defRPr sz="1800" b="0" i="0">
                <a:solidFill>
                  <a:schemeClr val="bg1"/>
                </a:solidFill>
                <a:latin typeface="Arial" panose="020B0604020202020204" pitchFamily="34" charset="0"/>
              </a:defRPr>
            </a:lvl4pPr>
            <a:lvl5pPr marL="173038" indent="-163513">
              <a:buClr>
                <a:schemeClr val="accent2"/>
              </a:buClr>
              <a:buFont typeface="System Font Regular"/>
              <a:buChar char="–"/>
              <a:tabLst/>
              <a:defRPr sz="1800" b="0" i="0">
                <a:solidFill>
                  <a:schemeClr val="bg1"/>
                </a:solidFill>
                <a:latin typeface="Arial" panose="020B0604020202020204" pitchFamily="34" charset="0"/>
              </a:defRPr>
            </a:lvl5pPr>
          </a:lstStyle>
          <a:p>
            <a:pPr lvl="1"/>
            <a:r>
              <a:rPr lang="en-US" dirty="0"/>
              <a:t>Second level</a:t>
            </a:r>
          </a:p>
        </p:txBody>
      </p:sp>
      <p:sp>
        <p:nvSpPr>
          <p:cNvPr id="13" name="Picture Placeholder 3">
            <a:extLst>
              <a:ext uri="{FF2B5EF4-FFF2-40B4-BE49-F238E27FC236}">
                <a16:creationId xmlns:a16="http://schemas.microsoft.com/office/drawing/2014/main" id="{9EFBEA17-A905-E544-BC75-73F98E066D44}"/>
              </a:ext>
            </a:extLst>
          </p:cNvPr>
          <p:cNvSpPr>
            <a:spLocks noGrp="1"/>
          </p:cNvSpPr>
          <p:nvPr>
            <p:ph type="pic" sz="quarter" idx="12" hasCustomPrompt="1"/>
          </p:nvPr>
        </p:nvSpPr>
        <p:spPr>
          <a:xfrm>
            <a:off x="497361" y="3557588"/>
            <a:ext cx="1195638" cy="1195481"/>
          </a:xfrm>
        </p:spPr>
        <p:txBody>
          <a:bodyPr/>
          <a:lstStyle>
            <a:lvl1pPr>
              <a:defRPr sz="1200">
                <a:solidFill>
                  <a:schemeClr val="bg1"/>
                </a:solidFill>
              </a:defRPr>
            </a:lvl1pPr>
          </a:lstStyle>
          <a:p>
            <a:r>
              <a:rPr lang="en-US" sz="1200" dirty="0"/>
              <a:t>Insert photo here</a:t>
            </a:r>
            <a:endParaRPr lang="en-US" dirty="0"/>
          </a:p>
        </p:txBody>
      </p:sp>
      <p:sp>
        <p:nvSpPr>
          <p:cNvPr id="14" name="Picture Placeholder 3">
            <a:extLst>
              <a:ext uri="{FF2B5EF4-FFF2-40B4-BE49-F238E27FC236}">
                <a16:creationId xmlns:a16="http://schemas.microsoft.com/office/drawing/2014/main" id="{4293558D-2393-D290-EFD5-80B23CE54E73}"/>
              </a:ext>
            </a:extLst>
          </p:cNvPr>
          <p:cNvSpPr>
            <a:spLocks noGrp="1"/>
          </p:cNvSpPr>
          <p:nvPr>
            <p:ph type="pic" sz="quarter" idx="13" hasCustomPrompt="1"/>
          </p:nvPr>
        </p:nvSpPr>
        <p:spPr>
          <a:xfrm>
            <a:off x="3810035" y="3556079"/>
            <a:ext cx="1195638" cy="1195481"/>
          </a:xfrm>
        </p:spPr>
        <p:txBody>
          <a:bodyPr/>
          <a:lstStyle>
            <a:lvl1pPr>
              <a:defRPr sz="1200">
                <a:solidFill>
                  <a:schemeClr val="bg1"/>
                </a:solidFill>
              </a:defRPr>
            </a:lvl1pPr>
          </a:lstStyle>
          <a:p>
            <a:r>
              <a:rPr lang="en-US" sz="1200" dirty="0"/>
              <a:t>Insert photo here</a:t>
            </a:r>
            <a:endParaRPr lang="en-US" dirty="0"/>
          </a:p>
        </p:txBody>
      </p:sp>
      <p:sp>
        <p:nvSpPr>
          <p:cNvPr id="15" name="Text Placeholder 15">
            <a:extLst>
              <a:ext uri="{FF2B5EF4-FFF2-40B4-BE49-F238E27FC236}">
                <a16:creationId xmlns:a16="http://schemas.microsoft.com/office/drawing/2014/main" id="{CCBBA507-C457-C4D4-6533-1BDC0B23D601}"/>
              </a:ext>
            </a:extLst>
          </p:cNvPr>
          <p:cNvSpPr>
            <a:spLocks noGrp="1"/>
          </p:cNvSpPr>
          <p:nvPr>
            <p:ph type="body" sz="quarter" idx="14"/>
          </p:nvPr>
        </p:nvSpPr>
        <p:spPr>
          <a:xfrm>
            <a:off x="488919" y="4943570"/>
            <a:ext cx="3139088" cy="1040772"/>
          </a:xfrm>
        </p:spPr>
        <p:txBody>
          <a:bodyPr/>
          <a:lstStyle>
            <a:lvl1pPr>
              <a:spcBef>
                <a:spcPts val="0"/>
              </a:spcBef>
              <a:defRPr sz="1800" b="1">
                <a:solidFill>
                  <a:schemeClr val="accent2"/>
                </a:solidFill>
              </a:defRPr>
            </a:lvl1pPr>
            <a:lvl2pPr marL="9525" indent="0">
              <a:spcBef>
                <a:spcPts val="0"/>
              </a:spcBef>
              <a:buFontTx/>
              <a:buNone/>
              <a:defRPr sz="1800">
                <a:solidFill>
                  <a:schemeClr val="bg1"/>
                </a:solidFill>
              </a:defRPr>
            </a:lvl2pPr>
            <a:lvl3pPr>
              <a:spcBef>
                <a:spcPts val="0"/>
              </a:spcBef>
              <a:defRPr sz="1800"/>
            </a:lvl3pPr>
            <a:lvl4pPr>
              <a:spcBef>
                <a:spcPts val="0"/>
              </a:spcBef>
              <a:defRPr sz="1800"/>
            </a:lvl4pPr>
            <a:lvl5pPr>
              <a:spcBef>
                <a:spcPts val="0"/>
              </a:spcBef>
              <a:defRPr sz="1800"/>
            </a:lvl5pPr>
          </a:lstStyle>
          <a:p>
            <a:pPr lvl="0"/>
            <a:endParaRPr lang="en-US" dirty="0"/>
          </a:p>
        </p:txBody>
      </p:sp>
      <p:sp>
        <p:nvSpPr>
          <p:cNvPr id="18" name="Text Placeholder 15">
            <a:extLst>
              <a:ext uri="{FF2B5EF4-FFF2-40B4-BE49-F238E27FC236}">
                <a16:creationId xmlns:a16="http://schemas.microsoft.com/office/drawing/2014/main" id="{9E06CCC4-1C43-606E-0A62-F9AF7F2BEA74}"/>
              </a:ext>
            </a:extLst>
          </p:cNvPr>
          <p:cNvSpPr>
            <a:spLocks noGrp="1"/>
          </p:cNvSpPr>
          <p:nvPr>
            <p:ph type="body" sz="quarter" idx="15"/>
          </p:nvPr>
        </p:nvSpPr>
        <p:spPr>
          <a:xfrm>
            <a:off x="3810648" y="4951115"/>
            <a:ext cx="3139088" cy="1040772"/>
          </a:xfrm>
        </p:spPr>
        <p:txBody>
          <a:bodyPr/>
          <a:lstStyle>
            <a:lvl1pPr>
              <a:spcBef>
                <a:spcPts val="0"/>
              </a:spcBef>
              <a:defRPr sz="1800" b="1">
                <a:solidFill>
                  <a:schemeClr val="accent2"/>
                </a:solidFill>
              </a:defRPr>
            </a:lvl1pPr>
            <a:lvl2pPr marL="9525" indent="0">
              <a:spcBef>
                <a:spcPts val="0"/>
              </a:spcBef>
              <a:buFontTx/>
              <a:buNone/>
              <a:defRPr sz="1800">
                <a:solidFill>
                  <a:schemeClr val="bg1"/>
                </a:solidFill>
              </a:defRPr>
            </a:lvl2pPr>
            <a:lvl3pPr>
              <a:spcBef>
                <a:spcPts val="0"/>
              </a:spcBef>
              <a:defRPr sz="1800"/>
            </a:lvl3pPr>
            <a:lvl4pPr>
              <a:spcBef>
                <a:spcPts val="0"/>
              </a:spcBef>
              <a:defRPr sz="1800"/>
            </a:lvl4pPr>
            <a:lvl5pPr>
              <a:spcBef>
                <a:spcPts val="0"/>
              </a:spcBef>
              <a:defRPr sz="1800"/>
            </a:lvl5pPr>
          </a:lstStyle>
          <a:p>
            <a:pPr lvl="0"/>
            <a:endParaRPr lang="en-US" dirty="0"/>
          </a:p>
        </p:txBody>
      </p:sp>
      <p:sp>
        <p:nvSpPr>
          <p:cNvPr id="19" name="Picture Placeholder 3">
            <a:extLst>
              <a:ext uri="{FF2B5EF4-FFF2-40B4-BE49-F238E27FC236}">
                <a16:creationId xmlns:a16="http://schemas.microsoft.com/office/drawing/2014/main" id="{3398B870-653E-7704-6557-ECCEA6F80718}"/>
              </a:ext>
            </a:extLst>
          </p:cNvPr>
          <p:cNvSpPr>
            <a:spLocks noGrp="1"/>
          </p:cNvSpPr>
          <p:nvPr>
            <p:ph type="pic" sz="quarter" idx="16" hasCustomPrompt="1"/>
          </p:nvPr>
        </p:nvSpPr>
        <p:spPr>
          <a:xfrm>
            <a:off x="7131762" y="3557558"/>
            <a:ext cx="1195638" cy="1195481"/>
          </a:xfrm>
        </p:spPr>
        <p:txBody>
          <a:bodyPr/>
          <a:lstStyle>
            <a:lvl1pPr>
              <a:defRPr sz="1200">
                <a:solidFill>
                  <a:schemeClr val="bg1"/>
                </a:solidFill>
              </a:defRPr>
            </a:lvl1pPr>
          </a:lstStyle>
          <a:p>
            <a:r>
              <a:rPr lang="en-US" sz="1200" dirty="0"/>
              <a:t>Insert photo here</a:t>
            </a:r>
            <a:endParaRPr lang="en-US" dirty="0"/>
          </a:p>
        </p:txBody>
      </p:sp>
      <p:sp>
        <p:nvSpPr>
          <p:cNvPr id="22" name="Text Placeholder 15">
            <a:extLst>
              <a:ext uri="{FF2B5EF4-FFF2-40B4-BE49-F238E27FC236}">
                <a16:creationId xmlns:a16="http://schemas.microsoft.com/office/drawing/2014/main" id="{FD6FB9F3-539A-3AAA-6B41-36F638DCCC6C}"/>
              </a:ext>
            </a:extLst>
          </p:cNvPr>
          <p:cNvSpPr>
            <a:spLocks noGrp="1"/>
          </p:cNvSpPr>
          <p:nvPr>
            <p:ph type="body" sz="quarter" idx="17"/>
          </p:nvPr>
        </p:nvSpPr>
        <p:spPr>
          <a:xfrm>
            <a:off x="7132375" y="4952594"/>
            <a:ext cx="3139088" cy="1040772"/>
          </a:xfrm>
        </p:spPr>
        <p:txBody>
          <a:bodyPr/>
          <a:lstStyle>
            <a:lvl1pPr>
              <a:spcBef>
                <a:spcPts val="0"/>
              </a:spcBef>
              <a:defRPr sz="1800" b="1">
                <a:solidFill>
                  <a:schemeClr val="accent2"/>
                </a:solidFill>
              </a:defRPr>
            </a:lvl1pPr>
            <a:lvl2pPr marL="9525" indent="0">
              <a:spcBef>
                <a:spcPts val="0"/>
              </a:spcBef>
              <a:buFontTx/>
              <a:buNone/>
              <a:defRPr sz="1800">
                <a:solidFill>
                  <a:schemeClr val="bg1"/>
                </a:solidFill>
              </a:defRPr>
            </a:lvl2pPr>
            <a:lvl3pPr>
              <a:spcBef>
                <a:spcPts val="0"/>
              </a:spcBef>
              <a:defRPr sz="1800"/>
            </a:lvl3pPr>
            <a:lvl4pPr>
              <a:spcBef>
                <a:spcPts val="0"/>
              </a:spcBef>
              <a:defRPr sz="1800"/>
            </a:lvl4pPr>
            <a:lvl5pPr>
              <a:spcBef>
                <a:spcPts val="0"/>
              </a:spcBef>
              <a:defRPr sz="1800"/>
            </a:lvl5pPr>
          </a:lstStyle>
          <a:p>
            <a:pPr lvl="0"/>
            <a:endParaRPr lang="en-US" dirty="0"/>
          </a:p>
        </p:txBody>
      </p:sp>
      <p:sp>
        <p:nvSpPr>
          <p:cNvPr id="23" name="Footer Placeholder 1">
            <a:extLst>
              <a:ext uri="{FF2B5EF4-FFF2-40B4-BE49-F238E27FC236}">
                <a16:creationId xmlns:a16="http://schemas.microsoft.com/office/drawing/2014/main" id="{F9946650-27A6-C016-8D13-ECF484D854F2}"/>
              </a:ext>
            </a:extLst>
          </p:cNvPr>
          <p:cNvSpPr txBox="1">
            <a:spLocks/>
          </p:cNvSpPr>
          <p:nvPr userDrawn="1"/>
        </p:nvSpPr>
        <p:spPr>
          <a:xfrm>
            <a:off x="1045029" y="6313794"/>
            <a:ext cx="3739862" cy="2089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dirty="0">
                <a:solidFill>
                  <a:srgbClr val="FFFFFF">
                    <a:alpha val="49812"/>
                  </a:srgbClr>
                </a:solidFill>
                <a:latin typeface="Arial" panose="020B0604020202020204" pitchFamily="34" charset="0"/>
              </a:rPr>
              <a:t>© 2023 American Chemical Society. All rights reserved.</a:t>
            </a:r>
          </a:p>
        </p:txBody>
      </p:sp>
    </p:spTree>
    <p:extLst>
      <p:ext uri="{BB962C8B-B14F-4D97-AF65-F5344CB8AC3E}">
        <p14:creationId xmlns:p14="http://schemas.microsoft.com/office/powerpoint/2010/main" val="3980114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hort Title Light 03">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grpSp>
        <p:nvGrpSpPr>
          <p:cNvPr id="13" name="Group 12">
            <a:extLst>
              <a:ext uri="{FF2B5EF4-FFF2-40B4-BE49-F238E27FC236}">
                <a16:creationId xmlns:a16="http://schemas.microsoft.com/office/drawing/2014/main" id="{9F60661B-CC46-0840-95FB-AD555A9B2CC7}"/>
              </a:ext>
            </a:extLst>
          </p:cNvPr>
          <p:cNvGrpSpPr/>
          <p:nvPr userDrawn="1"/>
        </p:nvGrpSpPr>
        <p:grpSpPr>
          <a:xfrm>
            <a:off x="7656702" y="-369035"/>
            <a:ext cx="6951735" cy="6114177"/>
            <a:chOff x="15030450" y="-1343025"/>
            <a:chExt cx="14230350" cy="12515850"/>
          </a:xfrm>
        </p:grpSpPr>
        <p:sp>
          <p:nvSpPr>
            <p:cNvPr id="17" name="Freeform 16">
              <a:extLst>
                <a:ext uri="{FF2B5EF4-FFF2-40B4-BE49-F238E27FC236}">
                  <a16:creationId xmlns:a16="http://schemas.microsoft.com/office/drawing/2014/main" id="{9FCDD75A-1864-FE4C-9965-B67BAAC612A0}"/>
                </a:ext>
              </a:extLst>
            </p:cNvPr>
            <p:cNvSpPr>
              <a:spLocks/>
            </p:cNvSpPr>
            <p:nvPr userDrawn="1"/>
          </p:nvSpPr>
          <p:spPr>
            <a:xfrm>
              <a:off x="15030450" y="-1343025"/>
              <a:ext cx="14230350" cy="12515850"/>
            </a:xfrm>
            <a:custGeom>
              <a:avLst/>
              <a:gdLst>
                <a:gd name="connsiteX0" fmla="*/ 0 w 14230350"/>
                <a:gd name="connsiteY0" fmla="*/ 10429875 h 12515850"/>
                <a:gd name="connsiteX1" fmla="*/ 0 w 14230350"/>
                <a:gd name="connsiteY1" fmla="*/ 6115050 h 12515850"/>
                <a:gd name="connsiteX2" fmla="*/ 10544175 w 14230350"/>
                <a:gd name="connsiteY2" fmla="*/ 0 h 12515850"/>
                <a:gd name="connsiteX3" fmla="*/ 14230350 w 14230350"/>
                <a:gd name="connsiteY3" fmla="*/ 2143125 h 12515850"/>
                <a:gd name="connsiteX4" fmla="*/ 14230350 w 14230350"/>
                <a:gd name="connsiteY4" fmla="*/ 6400800 h 12515850"/>
                <a:gd name="connsiteX5" fmla="*/ 3600450 w 14230350"/>
                <a:gd name="connsiteY5" fmla="*/ 12515850 h 12515850"/>
                <a:gd name="connsiteX6" fmla="*/ 0 w 14230350"/>
                <a:gd name="connsiteY6" fmla="*/ 10429875 h 125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0350" h="12515850">
                  <a:moveTo>
                    <a:pt x="0" y="10429875"/>
                  </a:moveTo>
                  <a:lnTo>
                    <a:pt x="0" y="6115050"/>
                  </a:lnTo>
                  <a:lnTo>
                    <a:pt x="10544175" y="0"/>
                  </a:lnTo>
                  <a:lnTo>
                    <a:pt x="14230350" y="2143125"/>
                  </a:lnTo>
                  <a:lnTo>
                    <a:pt x="14230350" y="6400800"/>
                  </a:lnTo>
                  <a:lnTo>
                    <a:pt x="3600450" y="12515850"/>
                  </a:lnTo>
                  <a:lnTo>
                    <a:pt x="0" y="10429875"/>
                  </a:lnTo>
                  <a:close/>
                </a:path>
              </a:pathLst>
            </a:custGeom>
            <a:solidFill>
              <a:srgbClr val="F0F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8" name="Picture 17">
              <a:extLst>
                <a:ext uri="{FF2B5EF4-FFF2-40B4-BE49-F238E27FC236}">
                  <a16:creationId xmlns:a16="http://schemas.microsoft.com/office/drawing/2014/main" id="{7445B9A6-EA20-5C41-8D1E-DE809F7C9D45}"/>
                </a:ext>
              </a:extLst>
            </p:cNvPr>
            <p:cNvPicPr>
              <a:picLocks noChangeAspect="1"/>
            </p:cNvPicPr>
            <p:nvPr userDrawn="1"/>
          </p:nvPicPr>
          <p:blipFill>
            <a:blip r:embed="rId2"/>
            <a:stretch>
              <a:fillRect/>
            </a:stretch>
          </p:blipFill>
          <p:spPr>
            <a:xfrm>
              <a:off x="18901390" y="-1244098"/>
              <a:ext cx="6477000" cy="9639300"/>
            </a:xfrm>
            <a:prstGeom prst="rect">
              <a:avLst/>
            </a:prstGeom>
          </p:spPr>
        </p:pic>
      </p:grpSp>
      <p:pic>
        <p:nvPicPr>
          <p:cNvPr id="10" name="Picture 9" descr="A picture containing text, sign&#10;&#10;Description automatically generated">
            <a:extLst>
              <a:ext uri="{FF2B5EF4-FFF2-40B4-BE49-F238E27FC236}">
                <a16:creationId xmlns:a16="http://schemas.microsoft.com/office/drawing/2014/main" id="{8A8EC856-1F87-C141-ABF9-737ACFB029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50350" y="5774247"/>
            <a:ext cx="2581432" cy="760885"/>
          </a:xfrm>
          <a:prstGeom prst="rect">
            <a:avLst/>
          </a:prstGeom>
        </p:spPr>
      </p:pic>
    </p:spTree>
    <p:extLst>
      <p:ext uri="{BB962C8B-B14F-4D97-AF65-F5344CB8AC3E}">
        <p14:creationId xmlns:p14="http://schemas.microsoft.com/office/powerpoint/2010/main" val="263284267"/>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hort Title Number Lists Light 03">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457200" indent="-457200">
              <a:lnSpc>
                <a:spcPct val="80000"/>
              </a:lnSpc>
              <a:spcBef>
                <a:spcPts val="1600"/>
              </a:spcBef>
              <a:buClr>
                <a:srgbClr val="41B6E6"/>
              </a:buClr>
              <a:buSzPct val="100000"/>
              <a:buFont typeface="+mj-lt"/>
              <a:buAutoNum type="arabicPeriod"/>
              <a:defRPr baseline="0">
                <a:solidFill>
                  <a:schemeClr val="tx2"/>
                </a:solidFill>
                <a:latin typeface="Arial" panose="020B0604020202020204" pitchFamily="34" charset="0"/>
              </a:defRPr>
            </a:lvl1pPr>
            <a:lvl2pPr marL="914400" indent="-457200">
              <a:lnSpc>
                <a:spcPct val="80000"/>
              </a:lnSpc>
              <a:spcBef>
                <a:spcPts val="1600"/>
              </a:spcBef>
              <a:buClr>
                <a:srgbClr val="41B6E6"/>
              </a:buClr>
              <a:buSzPct val="100000"/>
              <a:buFont typeface="+mj-lt"/>
              <a:buAutoNum type="arabicPeriod"/>
              <a:defRPr baseline="0">
                <a:solidFill>
                  <a:schemeClr val="tx2"/>
                </a:solidFill>
                <a:latin typeface="Arial" panose="020B0604020202020204" pitchFamily="34" charset="0"/>
              </a:defRPr>
            </a:lvl2pPr>
            <a:lvl3pPr marL="1371600" indent="-457200">
              <a:lnSpc>
                <a:spcPct val="80000"/>
              </a:lnSpc>
              <a:spcBef>
                <a:spcPts val="1600"/>
              </a:spcBef>
              <a:buClr>
                <a:srgbClr val="41B6E6"/>
              </a:buClr>
              <a:buSzPct val="100000"/>
              <a:buFont typeface="+mj-lt"/>
              <a:buAutoNum type="arabicPeriod"/>
              <a:defRPr baseline="0">
                <a:solidFill>
                  <a:schemeClr val="tx2"/>
                </a:solidFill>
                <a:latin typeface="Arial" panose="020B0604020202020204" pitchFamily="34" charset="0"/>
              </a:defRPr>
            </a:lvl3pPr>
            <a:lvl4pPr marL="1828800" indent="-457200">
              <a:lnSpc>
                <a:spcPct val="80000"/>
              </a:lnSpc>
              <a:spcBef>
                <a:spcPts val="1600"/>
              </a:spcBef>
              <a:buClr>
                <a:srgbClr val="41B6E6"/>
              </a:buClr>
              <a:buSzPct val="100000"/>
              <a:buFont typeface="+mj-lt"/>
              <a:buAutoNum type="arabicPeriod"/>
              <a:defRPr baseline="0">
                <a:solidFill>
                  <a:schemeClr val="tx2"/>
                </a:solidFill>
                <a:latin typeface="Arial" panose="020B0604020202020204" pitchFamily="34" charset="0"/>
              </a:defRPr>
            </a:lvl4pPr>
            <a:lvl5pPr marL="2286000" indent="-457200">
              <a:lnSpc>
                <a:spcPct val="80000"/>
              </a:lnSpc>
              <a:spcBef>
                <a:spcPts val="1600"/>
              </a:spcBef>
              <a:buClr>
                <a:srgbClr val="41B6E6"/>
              </a:buClr>
              <a:buSzPct val="100000"/>
              <a:buFont typeface="+mj-lt"/>
              <a:buAutoNum type="arabicPeriod"/>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grpSp>
        <p:nvGrpSpPr>
          <p:cNvPr id="13" name="Group 12">
            <a:extLst>
              <a:ext uri="{FF2B5EF4-FFF2-40B4-BE49-F238E27FC236}">
                <a16:creationId xmlns:a16="http://schemas.microsoft.com/office/drawing/2014/main" id="{9F60661B-CC46-0840-95FB-AD555A9B2CC7}"/>
              </a:ext>
            </a:extLst>
          </p:cNvPr>
          <p:cNvGrpSpPr/>
          <p:nvPr userDrawn="1"/>
        </p:nvGrpSpPr>
        <p:grpSpPr>
          <a:xfrm>
            <a:off x="7656702" y="-369035"/>
            <a:ext cx="6951735" cy="6114177"/>
            <a:chOff x="15030450" y="-1343025"/>
            <a:chExt cx="14230350" cy="12515850"/>
          </a:xfrm>
        </p:grpSpPr>
        <p:sp>
          <p:nvSpPr>
            <p:cNvPr id="17" name="Freeform 16">
              <a:extLst>
                <a:ext uri="{FF2B5EF4-FFF2-40B4-BE49-F238E27FC236}">
                  <a16:creationId xmlns:a16="http://schemas.microsoft.com/office/drawing/2014/main" id="{9FCDD75A-1864-FE4C-9965-B67BAAC612A0}"/>
                </a:ext>
              </a:extLst>
            </p:cNvPr>
            <p:cNvSpPr>
              <a:spLocks/>
            </p:cNvSpPr>
            <p:nvPr userDrawn="1"/>
          </p:nvSpPr>
          <p:spPr>
            <a:xfrm>
              <a:off x="15030450" y="-1343025"/>
              <a:ext cx="14230350" cy="12515850"/>
            </a:xfrm>
            <a:custGeom>
              <a:avLst/>
              <a:gdLst>
                <a:gd name="connsiteX0" fmla="*/ 0 w 14230350"/>
                <a:gd name="connsiteY0" fmla="*/ 10429875 h 12515850"/>
                <a:gd name="connsiteX1" fmla="*/ 0 w 14230350"/>
                <a:gd name="connsiteY1" fmla="*/ 6115050 h 12515850"/>
                <a:gd name="connsiteX2" fmla="*/ 10544175 w 14230350"/>
                <a:gd name="connsiteY2" fmla="*/ 0 h 12515850"/>
                <a:gd name="connsiteX3" fmla="*/ 14230350 w 14230350"/>
                <a:gd name="connsiteY3" fmla="*/ 2143125 h 12515850"/>
                <a:gd name="connsiteX4" fmla="*/ 14230350 w 14230350"/>
                <a:gd name="connsiteY4" fmla="*/ 6400800 h 12515850"/>
                <a:gd name="connsiteX5" fmla="*/ 3600450 w 14230350"/>
                <a:gd name="connsiteY5" fmla="*/ 12515850 h 12515850"/>
                <a:gd name="connsiteX6" fmla="*/ 0 w 14230350"/>
                <a:gd name="connsiteY6" fmla="*/ 10429875 h 125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0350" h="12515850">
                  <a:moveTo>
                    <a:pt x="0" y="10429875"/>
                  </a:moveTo>
                  <a:lnTo>
                    <a:pt x="0" y="6115050"/>
                  </a:lnTo>
                  <a:lnTo>
                    <a:pt x="10544175" y="0"/>
                  </a:lnTo>
                  <a:lnTo>
                    <a:pt x="14230350" y="2143125"/>
                  </a:lnTo>
                  <a:lnTo>
                    <a:pt x="14230350" y="6400800"/>
                  </a:lnTo>
                  <a:lnTo>
                    <a:pt x="3600450" y="12515850"/>
                  </a:lnTo>
                  <a:lnTo>
                    <a:pt x="0" y="10429875"/>
                  </a:lnTo>
                  <a:close/>
                </a:path>
              </a:pathLst>
            </a:custGeom>
            <a:solidFill>
              <a:srgbClr val="F0F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8" name="Picture 17">
              <a:extLst>
                <a:ext uri="{FF2B5EF4-FFF2-40B4-BE49-F238E27FC236}">
                  <a16:creationId xmlns:a16="http://schemas.microsoft.com/office/drawing/2014/main" id="{7445B9A6-EA20-5C41-8D1E-DE809F7C9D45}"/>
                </a:ext>
              </a:extLst>
            </p:cNvPr>
            <p:cNvPicPr>
              <a:picLocks noChangeAspect="1"/>
            </p:cNvPicPr>
            <p:nvPr userDrawn="1"/>
          </p:nvPicPr>
          <p:blipFill>
            <a:blip r:embed="rId2"/>
            <a:stretch>
              <a:fillRect/>
            </a:stretch>
          </p:blipFill>
          <p:spPr>
            <a:xfrm>
              <a:off x="18901390" y="-1244098"/>
              <a:ext cx="6477000" cy="9639300"/>
            </a:xfrm>
            <a:prstGeom prst="rect">
              <a:avLst/>
            </a:prstGeom>
          </p:spPr>
        </p:pic>
      </p:grpSp>
      <p:pic>
        <p:nvPicPr>
          <p:cNvPr id="10" name="Picture 9" descr="A picture containing text, sign&#10;&#10;Description automatically generated">
            <a:extLst>
              <a:ext uri="{FF2B5EF4-FFF2-40B4-BE49-F238E27FC236}">
                <a16:creationId xmlns:a16="http://schemas.microsoft.com/office/drawing/2014/main" id="{8A8EC856-1F87-C141-ABF9-737ACFB029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50350" y="5774247"/>
            <a:ext cx="2581432" cy="760885"/>
          </a:xfrm>
          <a:prstGeom prst="rect">
            <a:avLst/>
          </a:prstGeom>
        </p:spPr>
      </p:pic>
    </p:spTree>
    <p:extLst>
      <p:ext uri="{BB962C8B-B14F-4D97-AF65-F5344CB8AC3E}">
        <p14:creationId xmlns:p14="http://schemas.microsoft.com/office/powerpoint/2010/main" val="4110042384"/>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ort Title Light 04">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grpSp>
        <p:nvGrpSpPr>
          <p:cNvPr id="4" name="Group 3">
            <a:extLst>
              <a:ext uri="{FF2B5EF4-FFF2-40B4-BE49-F238E27FC236}">
                <a16:creationId xmlns:a16="http://schemas.microsoft.com/office/drawing/2014/main" id="{5F37DFDF-E063-444B-8090-82393F152660}"/>
              </a:ext>
            </a:extLst>
          </p:cNvPr>
          <p:cNvGrpSpPr/>
          <p:nvPr userDrawn="1"/>
        </p:nvGrpSpPr>
        <p:grpSpPr>
          <a:xfrm>
            <a:off x="7533356" y="0"/>
            <a:ext cx="4658644" cy="4941651"/>
            <a:chOff x="14758987" y="0"/>
            <a:chExt cx="9625013" cy="10209721"/>
          </a:xfrm>
        </p:grpSpPr>
        <p:pic>
          <p:nvPicPr>
            <p:cNvPr id="20" name="Image" descr="Image">
              <a:extLst>
                <a:ext uri="{FF2B5EF4-FFF2-40B4-BE49-F238E27FC236}">
                  <a16:creationId xmlns:a16="http://schemas.microsoft.com/office/drawing/2014/main" id="{590A32DD-C071-6A4A-9273-A83D6C792A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93222" y="3810000"/>
              <a:ext cx="77665" cy="6399721"/>
            </a:xfrm>
            <a:prstGeom prst="rect">
              <a:avLst/>
            </a:prstGeom>
            <a:ln w="12700">
              <a:miter lim="400000"/>
            </a:ln>
          </p:spPr>
        </p:pic>
        <p:sp>
          <p:nvSpPr>
            <p:cNvPr id="21" name="Graphic 2">
              <a:extLst>
                <a:ext uri="{FF2B5EF4-FFF2-40B4-BE49-F238E27FC236}">
                  <a16:creationId xmlns:a16="http://schemas.microsoft.com/office/drawing/2014/main" id="{04E12871-CD1D-9E4A-BF5A-BC59C55BA754}"/>
                </a:ext>
              </a:extLst>
            </p:cNvPr>
            <p:cNvSpPr/>
            <p:nvPr userDrawn="1"/>
          </p:nvSpPr>
          <p:spPr>
            <a:xfrm>
              <a:off x="14758987" y="0"/>
              <a:ext cx="9625013" cy="3766206"/>
            </a:xfrm>
            <a:custGeom>
              <a:avLst/>
              <a:gdLst>
                <a:gd name="connsiteX0" fmla="*/ 3901726 w 7299292"/>
                <a:gd name="connsiteY0" fmla="*/ 2856166 h 2856166"/>
                <a:gd name="connsiteX1" fmla="*/ 7299293 w 7299292"/>
                <a:gd name="connsiteY1" fmla="*/ 894588 h 2856166"/>
                <a:gd name="connsiteX2" fmla="*/ 7299293 w 7299292"/>
                <a:gd name="connsiteY2" fmla="*/ 0 h 2856166"/>
                <a:gd name="connsiteX3" fmla="*/ 0 w 7299292"/>
                <a:gd name="connsiteY3" fmla="*/ 0 h 2856166"/>
                <a:gd name="connsiteX4" fmla="*/ 0 w 7299292"/>
                <a:gd name="connsiteY4" fmla="*/ 603504 h 2856166"/>
                <a:gd name="connsiteX5" fmla="*/ 3901726 w 7299292"/>
                <a:gd name="connsiteY5" fmla="*/ 2856166 h 285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9292" h="2856166">
                  <a:moveTo>
                    <a:pt x="3901726" y="2856166"/>
                  </a:moveTo>
                  <a:lnTo>
                    <a:pt x="7299293" y="894588"/>
                  </a:lnTo>
                  <a:lnTo>
                    <a:pt x="7299293" y="0"/>
                  </a:lnTo>
                  <a:lnTo>
                    <a:pt x="0" y="0"/>
                  </a:lnTo>
                  <a:lnTo>
                    <a:pt x="0" y="603504"/>
                  </a:lnTo>
                  <a:lnTo>
                    <a:pt x="3901726" y="2856166"/>
                  </a:lnTo>
                  <a:close/>
                </a:path>
              </a:pathLst>
            </a:custGeom>
            <a:solidFill>
              <a:srgbClr val="F0F0F0"/>
            </a:solidFill>
            <a:ln w="9525" cap="flat">
              <a:noFill/>
              <a:prstDash val="solid"/>
              <a:miter/>
            </a:ln>
          </p:spPr>
          <p:txBody>
            <a:bodyPr rtlCol="0" anchor="ctr"/>
            <a:lstStyle/>
            <a:p>
              <a:endParaRPr lang="en-US"/>
            </a:p>
          </p:txBody>
        </p:sp>
      </p:grpSp>
      <p:pic>
        <p:nvPicPr>
          <p:cNvPr id="2" name="CAS Logo">
            <a:extLst>
              <a:ext uri="{FF2B5EF4-FFF2-40B4-BE49-F238E27FC236}">
                <a16:creationId xmlns:a16="http://schemas.microsoft.com/office/drawing/2014/main" id="{C2137012-EB25-48FE-493C-5BA7398552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2039850919"/>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hort Title Light 04b">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sp>
        <p:nvSpPr>
          <p:cNvPr id="21" name="Graphic 2">
            <a:extLst>
              <a:ext uri="{FF2B5EF4-FFF2-40B4-BE49-F238E27FC236}">
                <a16:creationId xmlns:a16="http://schemas.microsoft.com/office/drawing/2014/main" id="{04E12871-CD1D-9E4A-BF5A-BC59C55BA754}"/>
              </a:ext>
            </a:extLst>
          </p:cNvPr>
          <p:cNvSpPr/>
          <p:nvPr userDrawn="1"/>
        </p:nvSpPr>
        <p:spPr>
          <a:xfrm>
            <a:off x="7533356" y="0"/>
            <a:ext cx="4658644" cy="1822898"/>
          </a:xfrm>
          <a:custGeom>
            <a:avLst/>
            <a:gdLst>
              <a:gd name="connsiteX0" fmla="*/ 3901726 w 7299292"/>
              <a:gd name="connsiteY0" fmla="*/ 2856166 h 2856166"/>
              <a:gd name="connsiteX1" fmla="*/ 7299293 w 7299292"/>
              <a:gd name="connsiteY1" fmla="*/ 894588 h 2856166"/>
              <a:gd name="connsiteX2" fmla="*/ 7299293 w 7299292"/>
              <a:gd name="connsiteY2" fmla="*/ 0 h 2856166"/>
              <a:gd name="connsiteX3" fmla="*/ 0 w 7299292"/>
              <a:gd name="connsiteY3" fmla="*/ 0 h 2856166"/>
              <a:gd name="connsiteX4" fmla="*/ 0 w 7299292"/>
              <a:gd name="connsiteY4" fmla="*/ 603504 h 2856166"/>
              <a:gd name="connsiteX5" fmla="*/ 3901726 w 7299292"/>
              <a:gd name="connsiteY5" fmla="*/ 2856166 h 285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9292" h="2856166">
                <a:moveTo>
                  <a:pt x="3901726" y="2856166"/>
                </a:moveTo>
                <a:lnTo>
                  <a:pt x="7299293" y="894588"/>
                </a:lnTo>
                <a:lnTo>
                  <a:pt x="7299293" y="0"/>
                </a:lnTo>
                <a:lnTo>
                  <a:pt x="0" y="0"/>
                </a:lnTo>
                <a:lnTo>
                  <a:pt x="0" y="603504"/>
                </a:lnTo>
                <a:lnTo>
                  <a:pt x="3901726" y="2856166"/>
                </a:lnTo>
                <a:close/>
              </a:path>
            </a:pathLst>
          </a:custGeom>
          <a:solidFill>
            <a:srgbClr val="F0F0F0"/>
          </a:solidFill>
          <a:ln w="9525" cap="flat">
            <a:noFill/>
            <a:prstDash val="solid"/>
            <a:miter/>
          </a:ln>
        </p:spPr>
        <p:txBody>
          <a:bodyPr rtlCol="0" anchor="ctr"/>
          <a:lstStyle/>
          <a:p>
            <a:endParaRPr lang="en-US"/>
          </a:p>
        </p:txBody>
      </p:sp>
      <p:pic>
        <p:nvPicPr>
          <p:cNvPr id="2" name="CAS Logo">
            <a:extLst>
              <a:ext uri="{FF2B5EF4-FFF2-40B4-BE49-F238E27FC236}">
                <a16:creationId xmlns:a16="http://schemas.microsoft.com/office/drawing/2014/main" id="{107456C6-1F99-1ECD-54E3-A7C5AB0C8E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2543314336"/>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hort Title ACSI 05">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id="{7D2F87E8-667F-344F-84A1-95160DA780ED}"/>
              </a:ext>
            </a:extLst>
          </p:cNvPr>
          <p:cNvPicPr>
            <a:picLocks noChangeAspect="1"/>
          </p:cNvPicPr>
          <p:nvPr userDrawn="1"/>
        </p:nvPicPr>
        <p:blipFill rotWithShape="1">
          <a:blip r:embed="rId2"/>
          <a:srcRect t="17521" r="26426"/>
          <a:stretch/>
        </p:blipFill>
        <p:spPr>
          <a:xfrm>
            <a:off x="7431551" y="0"/>
            <a:ext cx="4760449" cy="5676900"/>
          </a:xfrm>
          <a:prstGeom prst="rect">
            <a:avLst/>
          </a:prstGeom>
          <a:ln w="12700">
            <a:miter lim="400000"/>
          </a:ln>
        </p:spPr>
      </p:pic>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6796554"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6796552"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6796551"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pic>
        <p:nvPicPr>
          <p:cNvPr id="20" name="Image" descr="Image">
            <a:extLst>
              <a:ext uri="{FF2B5EF4-FFF2-40B4-BE49-F238E27FC236}">
                <a16:creationId xmlns:a16="http://schemas.microsoft.com/office/drawing/2014/main" id="{590A32DD-C071-6A4A-9273-A83D6C792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46729" y="1844094"/>
            <a:ext cx="37591" cy="3097557"/>
          </a:xfrm>
          <a:prstGeom prst="rect">
            <a:avLst/>
          </a:prstGeom>
          <a:ln w="12700">
            <a:miter lim="400000"/>
          </a:ln>
        </p:spPr>
      </p:pic>
      <p:sp>
        <p:nvSpPr>
          <p:cNvPr id="12" name="Text Placeholder 4">
            <a:extLst>
              <a:ext uri="{FF2B5EF4-FFF2-40B4-BE49-F238E27FC236}">
                <a16:creationId xmlns:a16="http://schemas.microsoft.com/office/drawing/2014/main" id="{A7E5AAD4-6A9C-5045-9E5F-EA153DF4F735}"/>
              </a:ext>
            </a:extLst>
          </p:cNvPr>
          <p:cNvSpPr>
            <a:spLocks noGrp="1"/>
          </p:cNvSpPr>
          <p:nvPr>
            <p:ph type="body" sz="quarter" idx="26" hasCustomPrompt="1"/>
          </p:nvPr>
        </p:nvSpPr>
        <p:spPr>
          <a:xfrm>
            <a:off x="7974676" y="1971237"/>
            <a:ext cx="4029255" cy="1023938"/>
          </a:xfrm>
        </p:spPr>
        <p:txBody>
          <a:bodyPr/>
          <a:lstStyle>
            <a:lvl1pPr marL="0" indent="0" algn="l">
              <a:buNone/>
              <a:defRPr sz="11500" b="1">
                <a:solidFill>
                  <a:srgbClr val="0032A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STAT</a:t>
            </a:r>
          </a:p>
        </p:txBody>
      </p:sp>
      <p:sp>
        <p:nvSpPr>
          <p:cNvPr id="13" name="SLIDE SUB-TITLE">
            <a:extLst>
              <a:ext uri="{FF2B5EF4-FFF2-40B4-BE49-F238E27FC236}">
                <a16:creationId xmlns:a16="http://schemas.microsoft.com/office/drawing/2014/main" id="{31852694-45CC-FE4D-9ED1-F85CACE5219B}"/>
              </a:ext>
            </a:extLst>
          </p:cNvPr>
          <p:cNvSpPr txBox="1">
            <a:spLocks noGrp="1"/>
          </p:cNvSpPr>
          <p:nvPr>
            <p:ph type="body" sz="quarter" idx="27" hasCustomPrompt="1"/>
          </p:nvPr>
        </p:nvSpPr>
        <p:spPr>
          <a:xfrm>
            <a:off x="7945297" y="3293656"/>
            <a:ext cx="3773439" cy="508000"/>
          </a:xfrm>
          <a:prstGeom prst="rect">
            <a:avLst/>
          </a:prstGeom>
        </p:spPr>
        <p:txBody>
          <a:bodyPr lIns="0" tIns="144000" rIns="0" bIns="0"/>
          <a:lstStyle>
            <a:lvl1pPr marL="0" indent="0">
              <a:lnSpc>
                <a:spcPct val="80000"/>
              </a:lnSpc>
              <a:spcBef>
                <a:spcPts val="1600"/>
              </a:spcBef>
              <a:buNone/>
              <a:defRPr sz="2800" b="1" cap="none" spc="-45" baseline="0">
                <a:solidFill>
                  <a:srgbClr val="41B6E6"/>
                </a:solidFill>
                <a:latin typeface="Arial" panose="020B0604020202020204" pitchFamily="34" charset="0"/>
                <a:ea typeface="Soleil"/>
                <a:cs typeface="Soleil"/>
                <a:sym typeface="Soleil"/>
              </a:defRPr>
            </a:lvl1pPr>
          </a:lstStyle>
          <a:p>
            <a:r>
              <a:rPr lang="en-US" dirty="0"/>
              <a:t>DESCRIPTION</a:t>
            </a:r>
          </a:p>
        </p:txBody>
      </p:sp>
      <p:pic>
        <p:nvPicPr>
          <p:cNvPr id="2" name="CAS Logo">
            <a:extLst>
              <a:ext uri="{FF2B5EF4-FFF2-40B4-BE49-F238E27FC236}">
                <a16:creationId xmlns:a16="http://schemas.microsoft.com/office/drawing/2014/main" id="{8DAC28FC-AC8B-ADE6-31B2-2982431A5E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1674035275"/>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hort Title 2 Column Light">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1905000"/>
            <a:ext cx="5359401"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11083738"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978475"/>
            <a:ext cx="11083736"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sp>
        <p:nvSpPr>
          <p:cNvPr id="11" name="Body Level One…">
            <a:extLst>
              <a:ext uri="{FF2B5EF4-FFF2-40B4-BE49-F238E27FC236}">
                <a16:creationId xmlns:a16="http://schemas.microsoft.com/office/drawing/2014/main" id="{4AADD6B4-127B-BD4D-A859-E153C2E3F453}"/>
              </a:ext>
            </a:extLst>
          </p:cNvPr>
          <p:cNvSpPr>
            <a:spLocks noGrp="1"/>
          </p:cNvSpPr>
          <p:nvPr>
            <p:ph type="body" sz="half" idx="26" hasCustomPrompt="1"/>
          </p:nvPr>
        </p:nvSpPr>
        <p:spPr>
          <a:xfrm>
            <a:off x="6359335" y="1892300"/>
            <a:ext cx="5359401" cy="3771900"/>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CAS Logo">
            <a:extLst>
              <a:ext uri="{FF2B5EF4-FFF2-40B4-BE49-F238E27FC236}">
                <a16:creationId xmlns:a16="http://schemas.microsoft.com/office/drawing/2014/main" id="{FC67D0EE-100E-9274-D63F-DCE1CF38B0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2573501694"/>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ng Title Light">
    <p:spTree>
      <p:nvGrpSpPr>
        <p:cNvPr id="1" name=""/>
        <p:cNvGrpSpPr/>
        <p:nvPr/>
      </p:nvGrpSpPr>
      <p:grpSpPr>
        <a:xfrm>
          <a:off x="0" y="0"/>
          <a:ext cx="0" cy="0"/>
          <a:chOff x="0" y="0"/>
          <a:chExt cx="0" cy="0"/>
        </a:xfrm>
      </p:grpSpPr>
      <p:sp>
        <p:nvSpPr>
          <p:cNvPr id="14" name="Body Level One…">
            <a:extLst>
              <a:ext uri="{FF2B5EF4-FFF2-40B4-BE49-F238E27FC236}">
                <a16:creationId xmlns:a16="http://schemas.microsoft.com/office/drawing/2014/main" id="{DADC68C5-32CD-1B41-9B06-84C3172C3E53}"/>
              </a:ext>
            </a:extLst>
          </p:cNvPr>
          <p:cNvSpPr>
            <a:spLocks noGrp="1"/>
          </p:cNvSpPr>
          <p:nvPr>
            <p:ph type="body" sz="half" idx="23" hasCustomPrompt="1"/>
          </p:nvPr>
        </p:nvSpPr>
        <p:spPr>
          <a:xfrm>
            <a:off x="634999" y="2373548"/>
            <a:ext cx="11083736" cy="3303351"/>
          </a:xfrm>
          <a:prstGeom prst="rect">
            <a:avLst/>
          </a:prstGeom>
        </p:spPr>
        <p:txBody>
          <a:bodyPr lIns="0" tIns="144000" rIns="0" bIns="0"/>
          <a:lstStyle>
            <a:lvl1pPr marL="2286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1pPr>
            <a:lvl2pPr marL="6858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2pPr>
            <a:lvl3pPr marL="11430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3pPr>
            <a:lvl4pPr marL="16002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4pPr>
            <a:lvl5pPr marL="2057400" indent="-228600">
              <a:lnSpc>
                <a:spcPct val="80000"/>
              </a:lnSpc>
              <a:spcBef>
                <a:spcPts val="1600"/>
              </a:spcBef>
              <a:buClr>
                <a:srgbClr val="41B6E6"/>
              </a:buClr>
              <a:buSzPct val="200000"/>
              <a:buFont typeface="System Font Regular"/>
              <a:buChar char="-"/>
              <a:defRPr baseline="0">
                <a:solidFill>
                  <a:schemeClr val="tx2"/>
                </a:solidFill>
                <a:latin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Title">
            <a:extLst>
              <a:ext uri="{FF2B5EF4-FFF2-40B4-BE49-F238E27FC236}">
                <a16:creationId xmlns:a16="http://schemas.microsoft.com/office/drawing/2014/main" id="{010586BD-B0AD-0149-B61C-0B1340CAFF7A}"/>
              </a:ext>
            </a:extLst>
          </p:cNvPr>
          <p:cNvSpPr txBox="1">
            <a:spLocks noGrp="1"/>
          </p:cNvSpPr>
          <p:nvPr>
            <p:ph type="body" sz="quarter" idx="24" hasCustomPrompt="1"/>
          </p:nvPr>
        </p:nvSpPr>
        <p:spPr>
          <a:xfrm>
            <a:off x="635001" y="390598"/>
            <a:ext cx="11083738" cy="587878"/>
          </a:xfrm>
          <a:prstGeom prst="rect">
            <a:avLst/>
          </a:prstGeom>
        </p:spPr>
        <p:txBody>
          <a:bodyPr lIns="0" tIns="144000" rIns="0" bIns="0"/>
          <a:lstStyle>
            <a:lvl1pPr marL="0" indent="0">
              <a:lnSpc>
                <a:spcPct val="80000"/>
              </a:lnSpc>
              <a:spcBef>
                <a:spcPts val="1600"/>
              </a:spcBef>
              <a:buNone/>
              <a:defRPr sz="4500" b="1" i="0" cap="none" spc="-90" baseline="0">
                <a:solidFill>
                  <a:srgbClr val="0032A0"/>
                </a:solidFill>
                <a:latin typeface="Arial" panose="020B0604020202020204" pitchFamily="34" charset="0"/>
                <a:ea typeface="+mj-ea"/>
                <a:cs typeface="+mj-cs"/>
                <a:sym typeface="Soleil Xb"/>
              </a:defRPr>
            </a:lvl1pPr>
          </a:lstStyle>
          <a:p>
            <a:r>
              <a:rPr lang="en-US" dirty="0"/>
              <a:t>Long </a:t>
            </a:r>
            <a:br>
              <a:rPr lang="en-US" dirty="0"/>
            </a:br>
            <a:r>
              <a:rPr lang="en-US" dirty="0"/>
              <a:t>Slide title</a:t>
            </a:r>
          </a:p>
        </p:txBody>
      </p:sp>
      <p:sp>
        <p:nvSpPr>
          <p:cNvPr id="16" name="SLIDE SUB-TITLE">
            <a:extLst>
              <a:ext uri="{FF2B5EF4-FFF2-40B4-BE49-F238E27FC236}">
                <a16:creationId xmlns:a16="http://schemas.microsoft.com/office/drawing/2014/main" id="{15CCC4FB-C35E-9748-A203-E7907C0EF932}"/>
              </a:ext>
            </a:extLst>
          </p:cNvPr>
          <p:cNvSpPr txBox="1">
            <a:spLocks noGrp="1"/>
          </p:cNvSpPr>
          <p:nvPr>
            <p:ph type="body" sz="quarter" idx="25" hasCustomPrompt="1"/>
          </p:nvPr>
        </p:nvSpPr>
        <p:spPr>
          <a:xfrm>
            <a:off x="635000" y="1581589"/>
            <a:ext cx="11083736" cy="508000"/>
          </a:xfrm>
          <a:prstGeom prst="rect">
            <a:avLst/>
          </a:prstGeom>
        </p:spPr>
        <p:txBody>
          <a:bodyPr lIns="0" tIns="144000" rIns="0" bIns="0"/>
          <a:lstStyle>
            <a:lvl1pPr marL="0" indent="0">
              <a:lnSpc>
                <a:spcPct val="80000"/>
              </a:lnSpc>
              <a:spcBef>
                <a:spcPts val="1600"/>
              </a:spcBef>
              <a:buNone/>
              <a:defRPr sz="2250" b="0" cap="none" spc="-45" baseline="0">
                <a:solidFill>
                  <a:srgbClr val="41B6E6"/>
                </a:solidFill>
                <a:latin typeface="Arial" panose="020B0604020202020204" pitchFamily="34" charset="0"/>
                <a:ea typeface="Soleil"/>
                <a:cs typeface="Soleil"/>
                <a:sym typeface="Soleil"/>
              </a:defRPr>
            </a:lvl1pPr>
          </a:lstStyle>
          <a:p>
            <a:r>
              <a:rPr lang="en-US" dirty="0"/>
              <a:t>Slide sub-title</a:t>
            </a:r>
          </a:p>
        </p:txBody>
      </p:sp>
      <p:pic>
        <p:nvPicPr>
          <p:cNvPr id="2" name="CAS Logo">
            <a:extLst>
              <a:ext uri="{FF2B5EF4-FFF2-40B4-BE49-F238E27FC236}">
                <a16:creationId xmlns:a16="http://schemas.microsoft.com/office/drawing/2014/main" id="{62740906-1AF2-F156-5C89-7AE4F77A7B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98075" y="5891885"/>
            <a:ext cx="1297037" cy="750487"/>
          </a:xfrm>
          <a:prstGeom prst="rect">
            <a:avLst/>
          </a:prstGeom>
        </p:spPr>
      </p:pic>
    </p:spTree>
    <p:extLst>
      <p:ext uri="{BB962C8B-B14F-4D97-AF65-F5344CB8AC3E}">
        <p14:creationId xmlns:p14="http://schemas.microsoft.com/office/powerpoint/2010/main" val="2583306614"/>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8450B-0203-BC4C-8575-C4647C2DD27A}"/>
              </a:ext>
            </a:extLst>
          </p:cNvPr>
          <p:cNvSpPr>
            <a:spLocks noGrp="1"/>
          </p:cNvSpPr>
          <p:nvPr>
            <p:ph type="title"/>
          </p:nvPr>
        </p:nvSpPr>
        <p:spPr>
          <a:xfrm>
            <a:off x="838200" y="365125"/>
            <a:ext cx="10515600" cy="905535"/>
          </a:xfrm>
          <a:prstGeom prst="rect">
            <a:avLst/>
          </a:prstGeom>
        </p:spPr>
        <p:txBody>
          <a:bodyPr vert="horz" lIns="91440" tIns="45720" rIns="91440" bIns="4572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1678598E-6ADD-A54B-8598-D2942756863F}"/>
              </a:ext>
            </a:extLst>
          </p:cNvPr>
          <p:cNvSpPr>
            <a:spLocks noGrp="1"/>
          </p:cNvSpPr>
          <p:nvPr>
            <p:ph type="body" idx="1"/>
          </p:nvPr>
        </p:nvSpPr>
        <p:spPr>
          <a:xfrm>
            <a:off x="838200" y="1270660"/>
            <a:ext cx="10515600" cy="4906303"/>
          </a:xfrm>
          <a:prstGeom prst="rect">
            <a:avLst/>
          </a:prstGeom>
        </p:spPr>
        <p:txBody>
          <a:bodyPr vert="horz" lIns="91440" tIns="45720" rIns="91440" bIns="45720" rtlCol="0" anchor="t" anchorCtr="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98BAC1C-0007-A147-9B41-DE8155385E8F}"/>
              </a:ext>
            </a:extLst>
          </p:cNvPr>
          <p:cNvSpPr txBox="1"/>
          <p:nvPr userDrawn="1"/>
        </p:nvSpPr>
        <p:spPr>
          <a:xfrm>
            <a:off x="736598" y="6467401"/>
            <a:ext cx="34852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dirty="0">
                <a:solidFill>
                  <a:schemeClr val="accent2"/>
                </a:solidFill>
                <a:effectLst/>
                <a:latin typeface="Arial" panose="020B0604020202020204" pitchFamily="34" charset="0"/>
                <a:cs typeface="Arial" panose="020B0604020202020204" pitchFamily="34" charset="0"/>
              </a:rPr>
              <a:t>© 2023 American Chemical Society. All rights reserved.</a:t>
            </a:r>
          </a:p>
        </p:txBody>
      </p:sp>
    </p:spTree>
    <p:extLst>
      <p:ext uri="{BB962C8B-B14F-4D97-AF65-F5344CB8AC3E}">
        <p14:creationId xmlns:p14="http://schemas.microsoft.com/office/powerpoint/2010/main" val="29445858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59" r:id="rId3"/>
    <p:sldLayoutId id="2147483748" r:id="rId4"/>
    <p:sldLayoutId id="2147483749" r:id="rId5"/>
    <p:sldLayoutId id="2147483760" r:id="rId6"/>
    <p:sldLayoutId id="2147483756" r:id="rId7"/>
    <p:sldLayoutId id="2147483750" r:id="rId8"/>
    <p:sldLayoutId id="2147483751" r:id="rId9"/>
    <p:sldLayoutId id="2147483752" r:id="rId10"/>
    <p:sldLayoutId id="2147483753" r:id="rId11"/>
    <p:sldLayoutId id="2147483762" r:id="rId12"/>
  </p:sldLayoutIdLst>
  <p:transition spd="slow">
    <p:push/>
  </p:transition>
  <p:txStyles>
    <p:titleStyle>
      <a:lvl1pPr algn="l" defTabSz="914400" rtl="0" eaLnBrk="1" latinLnBrk="0" hangingPunct="1">
        <a:lnSpc>
          <a:spcPct val="80000"/>
        </a:lnSpc>
        <a:spcBef>
          <a:spcPts val="1200"/>
        </a:spcBef>
        <a:buNone/>
        <a:defRPr sz="4500" b="1" kern="1200">
          <a:solidFill>
            <a:srgbClr val="0032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8450B-0203-BC4C-8575-C4647C2DD27A}"/>
              </a:ext>
            </a:extLst>
          </p:cNvPr>
          <p:cNvSpPr>
            <a:spLocks noGrp="1"/>
          </p:cNvSpPr>
          <p:nvPr>
            <p:ph type="title"/>
          </p:nvPr>
        </p:nvSpPr>
        <p:spPr>
          <a:xfrm>
            <a:off x="838200" y="365125"/>
            <a:ext cx="10515600" cy="905535"/>
          </a:xfrm>
          <a:prstGeom prst="rect">
            <a:avLst/>
          </a:prstGeom>
        </p:spPr>
        <p:txBody>
          <a:bodyPr vert="horz" lIns="91440" tIns="45720" rIns="91440" bIns="4572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1678598E-6ADD-A54B-8598-D2942756863F}"/>
              </a:ext>
            </a:extLst>
          </p:cNvPr>
          <p:cNvSpPr>
            <a:spLocks noGrp="1"/>
          </p:cNvSpPr>
          <p:nvPr>
            <p:ph type="body" idx="1"/>
          </p:nvPr>
        </p:nvSpPr>
        <p:spPr>
          <a:xfrm>
            <a:off x="838200" y="1270660"/>
            <a:ext cx="10515600" cy="4906303"/>
          </a:xfrm>
          <a:prstGeom prst="rect">
            <a:avLst/>
          </a:prstGeom>
        </p:spPr>
        <p:txBody>
          <a:bodyPr vert="horz" lIns="91440" tIns="45720" rIns="91440" bIns="45720" rtlCol="0" anchor="t" anchorCtr="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98BAC1C-0007-A147-9B41-DE8155385E8F}"/>
              </a:ext>
            </a:extLst>
          </p:cNvPr>
          <p:cNvSpPr txBox="1"/>
          <p:nvPr userDrawn="1"/>
        </p:nvSpPr>
        <p:spPr>
          <a:xfrm>
            <a:off x="736598" y="6467401"/>
            <a:ext cx="34852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dirty="0">
                <a:solidFill>
                  <a:schemeClr val="accent2"/>
                </a:solidFill>
                <a:effectLst/>
                <a:latin typeface="Arial" panose="020B0604020202020204" pitchFamily="34" charset="0"/>
                <a:cs typeface="Arial" panose="020B0604020202020204" pitchFamily="34" charset="0"/>
              </a:rPr>
              <a:t>© 2023 American Chemical Society. All rights reserved.</a:t>
            </a:r>
          </a:p>
        </p:txBody>
      </p:sp>
    </p:spTree>
    <p:extLst>
      <p:ext uri="{BB962C8B-B14F-4D97-AF65-F5344CB8AC3E}">
        <p14:creationId xmlns:p14="http://schemas.microsoft.com/office/powerpoint/2010/main" val="775970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transition spd="slow">
    <p:push/>
  </p:transition>
  <p:txStyles>
    <p:titleStyle>
      <a:lvl1pPr algn="l" defTabSz="914400" rtl="0" eaLnBrk="1" latinLnBrk="0" hangingPunct="1">
        <a:lnSpc>
          <a:spcPct val="80000"/>
        </a:lnSpc>
        <a:spcBef>
          <a:spcPts val="1200"/>
        </a:spcBef>
        <a:buNone/>
        <a:defRPr sz="4500" b="1" kern="1200">
          <a:solidFill>
            <a:srgbClr val="0032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8450B-0203-BC4C-8575-C4647C2DD27A}"/>
              </a:ext>
            </a:extLst>
          </p:cNvPr>
          <p:cNvSpPr>
            <a:spLocks noGrp="1"/>
          </p:cNvSpPr>
          <p:nvPr>
            <p:ph type="title"/>
          </p:nvPr>
        </p:nvSpPr>
        <p:spPr>
          <a:xfrm>
            <a:off x="838200" y="365125"/>
            <a:ext cx="10515600" cy="905535"/>
          </a:xfrm>
          <a:prstGeom prst="rect">
            <a:avLst/>
          </a:prstGeom>
        </p:spPr>
        <p:txBody>
          <a:bodyPr vert="horz" lIns="91440" tIns="45720" rIns="91440" bIns="4572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1678598E-6ADD-A54B-8598-D2942756863F}"/>
              </a:ext>
            </a:extLst>
          </p:cNvPr>
          <p:cNvSpPr>
            <a:spLocks noGrp="1"/>
          </p:cNvSpPr>
          <p:nvPr>
            <p:ph type="body" idx="1"/>
          </p:nvPr>
        </p:nvSpPr>
        <p:spPr>
          <a:xfrm>
            <a:off x="838200" y="1270660"/>
            <a:ext cx="10515600" cy="4906303"/>
          </a:xfrm>
          <a:prstGeom prst="rect">
            <a:avLst/>
          </a:prstGeom>
        </p:spPr>
        <p:txBody>
          <a:bodyPr vert="horz" lIns="91440" tIns="45720" rIns="91440" bIns="45720" rtlCol="0" anchor="t" anchorCtr="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98BAC1C-0007-A147-9B41-DE8155385E8F}"/>
              </a:ext>
            </a:extLst>
          </p:cNvPr>
          <p:cNvSpPr txBox="1"/>
          <p:nvPr userDrawn="1"/>
        </p:nvSpPr>
        <p:spPr>
          <a:xfrm>
            <a:off x="736598" y="6467401"/>
            <a:ext cx="34852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dirty="0">
                <a:solidFill>
                  <a:schemeClr val="accent2"/>
                </a:solidFill>
                <a:effectLst/>
                <a:latin typeface="Arial" panose="020B0604020202020204" pitchFamily="34" charset="0"/>
                <a:cs typeface="Arial" panose="020B0604020202020204" pitchFamily="34" charset="0"/>
              </a:rPr>
              <a:t>© 2023 American Chemical Society. All rights reserved.</a:t>
            </a:r>
          </a:p>
        </p:txBody>
      </p:sp>
    </p:spTree>
    <p:extLst>
      <p:ext uri="{BB962C8B-B14F-4D97-AF65-F5344CB8AC3E}">
        <p14:creationId xmlns:p14="http://schemas.microsoft.com/office/powerpoint/2010/main" val="128080025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p:transition spd="slow">
    <p:push/>
  </p:transition>
  <p:txStyles>
    <p:titleStyle>
      <a:lvl1pPr algn="l" defTabSz="914400" rtl="0" eaLnBrk="1" latinLnBrk="0" hangingPunct="1">
        <a:lnSpc>
          <a:spcPct val="80000"/>
        </a:lnSpc>
        <a:spcBef>
          <a:spcPts val="1200"/>
        </a:spcBef>
        <a:buNone/>
        <a:defRPr sz="4500" b="1" kern="1200">
          <a:solidFill>
            <a:srgbClr val="0032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17.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7.xml"/><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xml"/><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9.xml"/><Relationship Id="rId5" Type="http://schemas.openxmlformats.org/officeDocument/2006/relationships/image" Target="../media/image140.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0.xml"/><Relationship Id="rId4" Type="http://schemas.openxmlformats.org/officeDocument/2006/relationships/image" Target="../media/image143.png"/></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hyperlink" Target="https://formulus.cas.org/" TargetMode="Externa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8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g Picture">
            <a:extLst>
              <a:ext uri="{FF2B5EF4-FFF2-40B4-BE49-F238E27FC236}">
                <a16:creationId xmlns:a16="http://schemas.microsoft.com/office/drawing/2014/main" id="{E20BF324-9F5B-D43F-200A-CEADB96EC41A}"/>
              </a:ext>
            </a:extLst>
          </p:cNvPr>
          <p:cNvSpPr txBox="1">
            <a:spLocks/>
          </p:cNvSpPr>
          <p:nvPr/>
        </p:nvSpPr>
        <p:spPr>
          <a:xfrm>
            <a:off x="0" y="0"/>
            <a:ext cx="12192000" cy="6857999"/>
          </a:xfrm>
          <a:custGeom>
            <a:avLst/>
            <a:gdLst>
              <a:gd name="connsiteX0" fmla="*/ 12192000 w 12192000"/>
              <a:gd name="connsiteY0" fmla="*/ 4077080 h 6857999"/>
              <a:gd name="connsiteX1" fmla="*/ 12192000 w 12192000"/>
              <a:gd name="connsiteY1" fmla="*/ 6857999 h 6857999"/>
              <a:gd name="connsiteX2" fmla="*/ 9166860 w 12192000"/>
              <a:gd name="connsiteY2" fmla="*/ 6857999 h 6857999"/>
              <a:gd name="connsiteX3" fmla="*/ 9166860 w 12192000"/>
              <a:gd name="connsiteY3" fmla="*/ 5823584 h 6857999"/>
              <a:gd name="connsiteX4" fmla="*/ 10326878 w 12192000"/>
              <a:gd name="connsiteY4" fmla="*/ 0 h 6857999"/>
              <a:gd name="connsiteX5" fmla="*/ 10505820 w 12192000"/>
              <a:gd name="connsiteY5" fmla="*/ 0 h 6857999"/>
              <a:gd name="connsiteX6" fmla="*/ 8591296 w 12192000"/>
              <a:gd name="connsiteY6" fmla="*/ 1105408 h 6857999"/>
              <a:gd name="connsiteX7" fmla="*/ 8591296 w 12192000"/>
              <a:gd name="connsiteY7" fmla="*/ 1955798 h 6857999"/>
              <a:gd name="connsiteX8" fmla="*/ 8844916 w 12192000"/>
              <a:gd name="connsiteY8" fmla="*/ 2102230 h 6857999"/>
              <a:gd name="connsiteX9" fmla="*/ 8844916 w 12192000"/>
              <a:gd name="connsiteY9" fmla="*/ 3496307 h 6857999"/>
              <a:gd name="connsiteX10" fmla="*/ 10535158 w 12192000"/>
              <a:gd name="connsiteY10" fmla="*/ 4472178 h 6857999"/>
              <a:gd name="connsiteX11" fmla="*/ 12192000 w 12192000"/>
              <a:gd name="connsiteY11" fmla="*/ 3515487 h 6857999"/>
              <a:gd name="connsiteX12" fmla="*/ 12192000 w 12192000"/>
              <a:gd name="connsiteY12" fmla="*/ 3618865 h 6857999"/>
              <a:gd name="connsiteX13" fmla="*/ 10535158 w 12192000"/>
              <a:gd name="connsiteY13" fmla="*/ 4575429 h 6857999"/>
              <a:gd name="connsiteX14" fmla="*/ 8844916 w 12192000"/>
              <a:gd name="connsiteY14" fmla="*/ 3599501 h 6857999"/>
              <a:gd name="connsiteX15" fmla="*/ 8844916 w 12192000"/>
              <a:gd name="connsiteY15" fmla="*/ 3599560 h 6857999"/>
              <a:gd name="connsiteX16" fmla="*/ 8844916 w 12192000"/>
              <a:gd name="connsiteY16" fmla="*/ 5564123 h 6857999"/>
              <a:gd name="connsiteX17" fmla="*/ 6603746 w 12192000"/>
              <a:gd name="connsiteY17" fmla="*/ 6857999 h 6857999"/>
              <a:gd name="connsiteX18" fmla="*/ 0 w 12192000"/>
              <a:gd name="connsiteY18" fmla="*/ 6857999 h 6857999"/>
              <a:gd name="connsiteX19" fmla="*/ 0 w 12192000"/>
              <a:gd name="connsiteY19" fmla="*/ 3746880 h 6857999"/>
              <a:gd name="connsiteX20" fmla="*/ 5846826 w 12192000"/>
              <a:gd name="connsiteY20" fmla="*/ 371220 h 6857999"/>
              <a:gd name="connsiteX21" fmla="*/ 8501888 w 12192000"/>
              <a:gd name="connsiteY21" fmla="*/ 1904176 h 6857999"/>
              <a:gd name="connsiteX22" fmla="*/ 8501888 w 12192000"/>
              <a:gd name="connsiteY22" fmla="*/ 1904110 h 6857999"/>
              <a:gd name="connsiteX23" fmla="*/ 8501888 w 12192000"/>
              <a:gd name="connsiteY23" fmla="*/ 105371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7999">
                <a:moveTo>
                  <a:pt x="12192000" y="4077080"/>
                </a:moveTo>
                <a:lnTo>
                  <a:pt x="12192000" y="6857999"/>
                </a:lnTo>
                <a:lnTo>
                  <a:pt x="9166860" y="6857999"/>
                </a:lnTo>
                <a:lnTo>
                  <a:pt x="9166860" y="5823584"/>
                </a:lnTo>
                <a:close/>
                <a:moveTo>
                  <a:pt x="10326878" y="0"/>
                </a:moveTo>
                <a:lnTo>
                  <a:pt x="10505820" y="0"/>
                </a:lnTo>
                <a:lnTo>
                  <a:pt x="8591296" y="1105408"/>
                </a:lnTo>
                <a:lnTo>
                  <a:pt x="8591296" y="1955798"/>
                </a:lnTo>
                <a:lnTo>
                  <a:pt x="8844916" y="2102230"/>
                </a:lnTo>
                <a:lnTo>
                  <a:pt x="8844916" y="3496307"/>
                </a:lnTo>
                <a:lnTo>
                  <a:pt x="10535158" y="4472178"/>
                </a:lnTo>
                <a:lnTo>
                  <a:pt x="12192000" y="3515487"/>
                </a:lnTo>
                <a:lnTo>
                  <a:pt x="12192000" y="3618865"/>
                </a:lnTo>
                <a:lnTo>
                  <a:pt x="10535158" y="4575429"/>
                </a:lnTo>
                <a:lnTo>
                  <a:pt x="8844916" y="3599501"/>
                </a:lnTo>
                <a:lnTo>
                  <a:pt x="8844916" y="3599560"/>
                </a:lnTo>
                <a:lnTo>
                  <a:pt x="8844916" y="5564123"/>
                </a:lnTo>
                <a:lnTo>
                  <a:pt x="6603746" y="6857999"/>
                </a:lnTo>
                <a:lnTo>
                  <a:pt x="0" y="6857999"/>
                </a:lnTo>
                <a:lnTo>
                  <a:pt x="0" y="3746880"/>
                </a:lnTo>
                <a:lnTo>
                  <a:pt x="5846826" y="371220"/>
                </a:lnTo>
                <a:lnTo>
                  <a:pt x="8501888" y="1904176"/>
                </a:lnTo>
                <a:lnTo>
                  <a:pt x="8501888" y="1904110"/>
                </a:lnTo>
                <a:lnTo>
                  <a:pt x="8501888" y="1053719"/>
                </a:lnTo>
                <a:close/>
              </a:path>
            </a:pathLst>
          </a:custGeom>
          <a:blipFill>
            <a:blip r:embed="rId3">
              <a:extLst>
                <a:ext uri="{96DAC541-7B7A-43D3-8B79-37D633B846F1}">
                  <asvg:svgBlip xmlns:asvg="http://schemas.microsoft.com/office/drawing/2016/SVG/main" r:embed="rId4"/>
                </a:ext>
              </a:extLst>
            </a:blip>
            <a:stretch>
              <a:fillRect/>
            </a:stretch>
          </a:blipFill>
        </p:spPr>
        <p:txBody>
          <a:bodyPr wrap="square">
            <a:noAutofit/>
          </a:bodyPr>
          <a:lstStyle>
            <a:lvl1pPr marL="228600" indent="-228600" algn="l" defTabSz="914400" rtl="0" eaLnBrk="1" latinLnBrk="0" hangingPunct="1">
              <a:lnSpc>
                <a:spcPct val="80000"/>
              </a:lnSpc>
              <a:spcBef>
                <a:spcPts val="1200"/>
              </a:spcBef>
              <a:buClr>
                <a:srgbClr val="41B6E6"/>
              </a:buClr>
              <a:buSzPct val="200000"/>
              <a:buFont typeface="System Font Regular"/>
              <a:buChar char="-"/>
              <a:defRPr sz="100" kern="1200">
                <a:solidFill>
                  <a:schemeClr val="bg1">
                    <a:alpha val="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0000"/>
              </a:lnSpc>
              <a:spcBef>
                <a:spcPts val="1200"/>
              </a:spcBef>
              <a:spcAft>
                <a:spcPts val="0"/>
              </a:spcAft>
              <a:buClr>
                <a:srgbClr val="41B6E6"/>
              </a:buClr>
              <a:buSzPct val="200000"/>
              <a:buFont typeface="System Font Regular"/>
              <a:buChar char="-"/>
              <a:tabLst/>
              <a:defRPr/>
            </a:pPr>
            <a:endParaRPr kumimoji="0" lang="en-US" sz="100"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80000"/>
              </a:lnSpc>
              <a:spcBef>
                <a:spcPts val="1200"/>
              </a:spcBef>
              <a:spcAft>
                <a:spcPts val="0"/>
              </a:spcAft>
              <a:buClr>
                <a:srgbClr val="41B6E6"/>
              </a:buClr>
              <a:buSzPct val="200000"/>
              <a:buFont typeface="System Font Regular"/>
              <a:buChar char="-"/>
              <a:tabLst/>
              <a:defRPr/>
            </a:pPr>
            <a:endParaRPr kumimoji="0" lang="en-US" sz="100"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8D31E25-B793-AAFB-7105-DC32AC0537AD}"/>
              </a:ext>
            </a:extLst>
          </p:cNvPr>
          <p:cNvSpPr txBox="1">
            <a:spLocks/>
          </p:cNvSpPr>
          <p:nvPr/>
        </p:nvSpPr>
        <p:spPr>
          <a:xfrm>
            <a:off x="734361" y="4687739"/>
            <a:ext cx="7566216" cy="1290637"/>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ts val="120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ts val="1200"/>
              </a:spcBef>
              <a:spcAft>
                <a:spcPts val="0"/>
              </a:spcAft>
              <a:buClrTx/>
              <a:buSzTx/>
              <a:buFontTx/>
              <a:buNone/>
              <a:tabLst/>
              <a:defRPr/>
            </a:pPr>
            <a:r>
              <a:rPr kumimoji="0" lang="zh-CN" altLang="en-US" sz="4000" b="1" i="0" u="none" strike="noStrike" kern="1200" cap="none" spc="0" normalizeH="0" baseline="0" noProof="0" dirty="0">
                <a:ln>
                  <a:noFill/>
                </a:ln>
                <a:solidFill>
                  <a:srgbClr val="0032A0"/>
                </a:solidFill>
                <a:effectLst/>
                <a:uLnTx/>
                <a:uFillTx/>
                <a:latin typeface="Source Han Sans CN Medium" panose="020B0600000000000000" pitchFamily="34" charset="-128"/>
                <a:ea typeface="Source Han Sans CN Medium" panose="020B0600000000000000" pitchFamily="34" charset="-128"/>
                <a:cs typeface="Arial" panose="020B0604020202020204" pitchFamily="34" charset="0"/>
              </a:rPr>
              <a:t>全面高效获取科研信息</a:t>
            </a:r>
            <a:endParaRPr kumimoji="0" lang="en-US" sz="4000" b="1" i="0" u="none" strike="noStrike" kern="1200" cap="none" spc="0" normalizeH="0" baseline="0" noProof="0" dirty="0">
              <a:ln>
                <a:noFill/>
              </a:ln>
              <a:solidFill>
                <a:srgbClr val="0032A0"/>
              </a:solidFill>
              <a:effectLst/>
              <a:uLnTx/>
              <a:uFillTx/>
              <a:latin typeface="Source Han Sans CN Medium" panose="020B0600000000000000" pitchFamily="34" charset="-128"/>
              <a:ea typeface="Source Han Sans CN Medium" panose="020B0600000000000000" pitchFamily="34" charset="-128"/>
              <a:cs typeface="Arial" panose="020B0604020202020204" pitchFamily="34" charset="0"/>
            </a:endParaRPr>
          </a:p>
        </p:txBody>
      </p:sp>
      <p:sp>
        <p:nvSpPr>
          <p:cNvPr id="13" name="Subtitle 2">
            <a:extLst>
              <a:ext uri="{FF2B5EF4-FFF2-40B4-BE49-F238E27FC236}">
                <a16:creationId xmlns:a16="http://schemas.microsoft.com/office/drawing/2014/main" id="{CD368DD0-4734-DC96-17A7-F9C50E7F0F72}"/>
              </a:ext>
            </a:extLst>
          </p:cNvPr>
          <p:cNvSpPr txBox="1">
            <a:spLocks/>
          </p:cNvSpPr>
          <p:nvPr/>
        </p:nvSpPr>
        <p:spPr>
          <a:xfrm>
            <a:off x="734361" y="3410234"/>
            <a:ext cx="7566216" cy="397883"/>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200"/>
              </a:spcBef>
              <a:spcAft>
                <a:spcPts val="0"/>
              </a:spcAft>
              <a:buClr>
                <a:srgbClr val="41B6E6"/>
              </a:buClr>
              <a:buSzPct val="200000"/>
              <a:buFont typeface="System Font Regular"/>
              <a:buNone/>
              <a:tabLst/>
              <a:defRPr/>
            </a:pPr>
            <a:r>
              <a:rPr kumimoji="0" lang="en-US" sz="4800" b="1" i="0" u="none" strike="noStrike" kern="1200" cap="none" spc="0" normalizeH="0" baseline="0" noProof="0" dirty="0">
                <a:ln>
                  <a:noFill/>
                </a:ln>
                <a:solidFill>
                  <a:srgbClr val="FFC000"/>
                </a:solidFill>
                <a:effectLst/>
                <a:uLnTx/>
                <a:uFillTx/>
                <a:latin typeface="Source Han Sans CN Bold" panose="020B0800000000000000" pitchFamily="34" charset="-128"/>
                <a:ea typeface="Source Han Sans CN Bold" panose="020B0800000000000000" pitchFamily="34" charset="-128"/>
                <a:cs typeface="Arial" panose="020B0604020202020204" pitchFamily="34" charset="0"/>
              </a:rPr>
              <a:t>CAS S</a:t>
            </a:r>
            <a:r>
              <a:rPr kumimoji="0" lang="en-US" altLang="zh-CN" sz="4800" b="1" i="0" u="none" strike="noStrike" kern="1200" cap="none" spc="0" normalizeH="0" baseline="0" noProof="0" dirty="0">
                <a:ln>
                  <a:noFill/>
                </a:ln>
                <a:solidFill>
                  <a:srgbClr val="FFC000"/>
                </a:solidFill>
                <a:effectLst/>
                <a:uLnTx/>
                <a:uFillTx/>
                <a:latin typeface="Source Han Sans CN Bold" panose="020B0800000000000000" pitchFamily="34" charset="-128"/>
                <a:ea typeface="Source Han Sans CN Bold" panose="020B0800000000000000" pitchFamily="34" charset="-128"/>
                <a:cs typeface="Arial" panose="020B0604020202020204" pitchFamily="34" charset="0"/>
              </a:rPr>
              <a:t>ciFinder</a:t>
            </a:r>
            <a:r>
              <a:rPr lang="en-US" altLang="zh-CN" sz="4800" b="1" baseline="30000" dirty="0">
                <a:solidFill>
                  <a:srgbClr val="FFC000"/>
                </a:solidFill>
                <a:latin typeface="Source Han Sans CN Bold" panose="020B0800000000000000" pitchFamily="34" charset="-128"/>
                <a:ea typeface="Source Han Sans CN Bold" panose="020B0800000000000000" pitchFamily="34" charset="-128"/>
              </a:rPr>
              <a:t> </a:t>
            </a:r>
            <a:r>
              <a:rPr lang="en-US" altLang="zh-CN" sz="4800" b="1" dirty="0">
                <a:solidFill>
                  <a:srgbClr val="FFC000"/>
                </a:solidFill>
                <a:latin typeface="Source Han Sans CN Bold" panose="020B0800000000000000" pitchFamily="34" charset="-128"/>
                <a:ea typeface="Source Han Sans CN Bold" panose="020B0800000000000000" pitchFamily="34" charset="-128"/>
              </a:rPr>
              <a:t> Discovery Platform</a:t>
            </a:r>
            <a:endParaRPr kumimoji="0" lang="en-US" altLang="zh-CN" sz="4800" b="1" i="0" u="none" strike="noStrike" kern="1200" cap="none" spc="0" normalizeH="0" baseline="30000" noProof="0" dirty="0">
              <a:ln>
                <a:noFill/>
              </a:ln>
              <a:solidFill>
                <a:srgbClr val="FFC000"/>
              </a:solidFill>
              <a:effectLst/>
              <a:uLnTx/>
              <a:uFillTx/>
              <a:latin typeface="Source Han Sans CN Bold" panose="020B0800000000000000" pitchFamily="34" charset="-128"/>
              <a:ea typeface="Source Han Sans CN Bold" panose="020B0800000000000000" pitchFamily="34" charset="-128"/>
              <a:cs typeface="Arial" panose="020B0604020202020204" pitchFamily="34" charset="0"/>
            </a:endParaRPr>
          </a:p>
        </p:txBody>
      </p:sp>
      <p:pic>
        <p:nvPicPr>
          <p:cNvPr id="16" name="Picture 1" descr="QR号">
            <a:extLst>
              <a:ext uri="{FF2B5EF4-FFF2-40B4-BE49-F238E27FC236}">
                <a16:creationId xmlns:a16="http://schemas.microsoft.com/office/drawing/2014/main" id="{8AC9D65B-0DF3-7226-E9B3-ABE8E80E2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15" y="5193057"/>
            <a:ext cx="1131810" cy="113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3">
            <a:extLst>
              <a:ext uri="{FF2B5EF4-FFF2-40B4-BE49-F238E27FC236}">
                <a16:creationId xmlns:a16="http://schemas.microsoft.com/office/drawing/2014/main" id="{A180E076-FFE1-B1C8-75DA-65F9E8DF78FF}"/>
              </a:ext>
            </a:extLst>
          </p:cNvPr>
          <p:cNvSpPr txBox="1">
            <a:spLocks/>
          </p:cNvSpPr>
          <p:nvPr/>
        </p:nvSpPr>
        <p:spPr>
          <a:xfrm>
            <a:off x="391998" y="6534473"/>
            <a:ext cx="3739862" cy="2089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A0A0A0"/>
                </a:solidFill>
                <a:effectLst/>
                <a:uLnTx/>
                <a:uFillTx/>
                <a:latin typeface="Arial" panose="020B0604020202020204" pitchFamily="34" charset="0"/>
                <a:ea typeface="+mn-ea"/>
                <a:cs typeface="+mn-cs"/>
              </a:rPr>
              <a:t>© 2023 American Chemical Society. All rights reserved.</a:t>
            </a:r>
          </a:p>
        </p:txBody>
      </p:sp>
      <p:sp>
        <p:nvSpPr>
          <p:cNvPr id="3" name="TextBox 2">
            <a:extLst>
              <a:ext uri="{FF2B5EF4-FFF2-40B4-BE49-F238E27FC236}">
                <a16:creationId xmlns:a16="http://schemas.microsoft.com/office/drawing/2014/main" id="{2A89F757-1E89-5288-EE52-03489D0FC36D}"/>
              </a:ext>
            </a:extLst>
          </p:cNvPr>
          <p:cNvSpPr txBox="1"/>
          <p:nvPr/>
        </p:nvSpPr>
        <p:spPr>
          <a:xfrm flipH="1">
            <a:off x="1843926" y="5445015"/>
            <a:ext cx="359283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钱欣博士</a:t>
            </a:r>
            <a:endParaRPr kumimoji="0" lang="en-US" altLang="zh-CN"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1C2C"/>
                </a:solidFill>
                <a:effectLst/>
                <a:uLnTx/>
                <a:uFillTx/>
                <a:latin typeface="Calibri" panose="020F0502020204030204"/>
                <a:ea typeface="+mn-ea"/>
                <a:cs typeface="+mn-cs"/>
              </a:rPr>
              <a:t>cqian@acs-i.org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美国化学文摘社</a:t>
            </a:r>
            <a:r>
              <a:rPr kumimoji="0" lang="en-US" altLang="zh-CN"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(CAS)</a:t>
            </a:r>
            <a:r>
              <a:rPr kumimoji="0" lang="zh-CN" altLang="en-US"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北京代表处</a:t>
            </a:r>
            <a:endParaRPr kumimoji="0" lang="en-US" altLang="zh-CN"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69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11A6-3EAF-83EF-4DA9-C15B4D46779A}"/>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自定义结构模板</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
        <p:nvSpPr>
          <p:cNvPr id="4" name="TextBox 3">
            <a:extLst>
              <a:ext uri="{FF2B5EF4-FFF2-40B4-BE49-F238E27FC236}">
                <a16:creationId xmlns:a16="http://schemas.microsoft.com/office/drawing/2014/main" id="{33F7FFEF-B61C-8A46-F435-91F594707320}"/>
              </a:ext>
            </a:extLst>
          </p:cNvPr>
          <p:cNvSpPr txBox="1"/>
          <p:nvPr/>
        </p:nvSpPr>
        <p:spPr>
          <a:xfrm>
            <a:off x="635002" y="1129001"/>
            <a:ext cx="9104900" cy="11612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My Templates</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：自定义结构模板工具支持将自定义的结构永久保存在</a:t>
            </a:r>
            <a:r>
              <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CAS Draw</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的</a:t>
            </a:r>
            <a:r>
              <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My Templates</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中</a:t>
            </a:r>
            <a:endPar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p:txBody>
      </p:sp>
      <p:pic>
        <p:nvPicPr>
          <p:cNvPr id="6" name="Picture 5">
            <a:extLst>
              <a:ext uri="{FF2B5EF4-FFF2-40B4-BE49-F238E27FC236}">
                <a16:creationId xmlns:a16="http://schemas.microsoft.com/office/drawing/2014/main" id="{084283B7-C23D-DD37-8D9F-C5CDE8AD6379}"/>
              </a:ext>
            </a:extLst>
          </p:cNvPr>
          <p:cNvPicPr>
            <a:picLocks noChangeAspect="1"/>
          </p:cNvPicPr>
          <p:nvPr/>
        </p:nvPicPr>
        <p:blipFill>
          <a:blip r:embed="rId2"/>
          <a:stretch>
            <a:fillRect/>
          </a:stretch>
        </p:blipFill>
        <p:spPr>
          <a:xfrm>
            <a:off x="459938" y="1640024"/>
            <a:ext cx="9713446" cy="4555169"/>
          </a:xfrm>
          <a:prstGeom prst="rect">
            <a:avLst/>
          </a:prstGeom>
        </p:spPr>
      </p:pic>
    </p:spTree>
    <p:extLst>
      <p:ext uri="{BB962C8B-B14F-4D97-AF65-F5344CB8AC3E}">
        <p14:creationId xmlns:p14="http://schemas.microsoft.com/office/powerpoint/2010/main" val="1957136065"/>
      </p:ext>
    </p:extLst>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99F9-7D4F-E38C-0D23-7A8243EB37A3}"/>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自定义基团定义</a:t>
            </a: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9C6E576D-FC74-E92D-A762-574EAA95E82E}"/>
              </a:ext>
            </a:extLst>
          </p:cNvPr>
          <p:cNvPicPr>
            <a:picLocks noChangeAspect="1"/>
          </p:cNvPicPr>
          <p:nvPr/>
        </p:nvPicPr>
        <p:blipFill>
          <a:blip r:embed="rId2"/>
          <a:stretch>
            <a:fillRect/>
          </a:stretch>
        </p:blipFill>
        <p:spPr>
          <a:xfrm>
            <a:off x="268297" y="1113029"/>
            <a:ext cx="10902343" cy="4307666"/>
          </a:xfrm>
          <a:prstGeom prst="rect">
            <a:avLst/>
          </a:prstGeom>
        </p:spPr>
      </p:pic>
      <p:pic>
        <p:nvPicPr>
          <p:cNvPr id="5" name="Picture 4">
            <a:extLst>
              <a:ext uri="{FF2B5EF4-FFF2-40B4-BE49-F238E27FC236}">
                <a16:creationId xmlns:a16="http://schemas.microsoft.com/office/drawing/2014/main" id="{28CE333D-554D-65B3-CC87-47493E6AC626}"/>
              </a:ext>
            </a:extLst>
          </p:cNvPr>
          <p:cNvPicPr>
            <a:picLocks noChangeAspect="1"/>
          </p:cNvPicPr>
          <p:nvPr/>
        </p:nvPicPr>
        <p:blipFill>
          <a:blip r:embed="rId3"/>
          <a:stretch>
            <a:fillRect/>
          </a:stretch>
        </p:blipFill>
        <p:spPr>
          <a:xfrm>
            <a:off x="5098063" y="365125"/>
            <a:ext cx="605211" cy="596311"/>
          </a:xfrm>
          <a:prstGeom prst="rect">
            <a:avLst/>
          </a:prstGeom>
        </p:spPr>
      </p:pic>
    </p:spTree>
    <p:extLst>
      <p:ext uri="{BB962C8B-B14F-4D97-AF65-F5344CB8AC3E}">
        <p14:creationId xmlns:p14="http://schemas.microsoft.com/office/powerpoint/2010/main" val="248826489"/>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A793-13FE-7D79-2254-4E640CEEAB7A}"/>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物质结构检索的原理</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6" name="Picture 5">
            <a:extLst>
              <a:ext uri="{FF2B5EF4-FFF2-40B4-BE49-F238E27FC236}">
                <a16:creationId xmlns:a16="http://schemas.microsoft.com/office/drawing/2014/main" id="{931BC43F-A8D9-EB95-8DD9-DA8F59962284}"/>
              </a:ext>
            </a:extLst>
          </p:cNvPr>
          <p:cNvPicPr>
            <a:picLocks noChangeAspect="1"/>
          </p:cNvPicPr>
          <p:nvPr/>
        </p:nvPicPr>
        <p:blipFill>
          <a:blip r:embed="rId2"/>
          <a:stretch>
            <a:fillRect/>
          </a:stretch>
        </p:blipFill>
        <p:spPr>
          <a:xfrm>
            <a:off x="496384" y="1428303"/>
            <a:ext cx="8171252" cy="4969759"/>
          </a:xfrm>
          <a:prstGeom prst="rect">
            <a:avLst/>
          </a:prstGeom>
          <a:ln>
            <a:solidFill>
              <a:schemeClr val="accent1"/>
            </a:solidFill>
          </a:ln>
        </p:spPr>
      </p:pic>
      <p:sp>
        <p:nvSpPr>
          <p:cNvPr id="7" name="Rectangle 6">
            <a:extLst>
              <a:ext uri="{FF2B5EF4-FFF2-40B4-BE49-F238E27FC236}">
                <a16:creationId xmlns:a16="http://schemas.microsoft.com/office/drawing/2014/main" id="{50DDE013-E3B6-CDB5-DAB5-2B90AAF5A315}"/>
              </a:ext>
            </a:extLst>
          </p:cNvPr>
          <p:cNvSpPr/>
          <p:nvPr/>
        </p:nvSpPr>
        <p:spPr>
          <a:xfrm>
            <a:off x="8344585" y="1428303"/>
            <a:ext cx="3776130" cy="4259243"/>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As</a:t>
            </a:r>
            <a:r>
              <a:rPr kumimoji="0" lang="zh-CN" altLang="en-US" sz="1400" b="1"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 </a:t>
            </a:r>
            <a:r>
              <a:rPr kumimoji="0" lang="en-US" altLang="zh-CN" sz="1400" b="1"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Drawn</a:t>
            </a:r>
            <a:r>
              <a:rPr kumimoji="0" lang="zh-CN" altLang="en-US" sz="1400" b="1"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a:t>
            </a:r>
            <a:r>
              <a:rPr kumimoji="0" lang="zh-CN" altLang="en-US"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绘制结构中可出现</a:t>
            </a:r>
            <a:r>
              <a:rPr kumimoji="0" lang="en-US" altLang="zh-CN"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R</a:t>
            </a:r>
            <a:r>
              <a:rPr kumimoji="0" lang="zh-CN" altLang="en-US"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基团、可变基团。绘制结构中价态未达饱和的原子只能接氢，环系（如有）不能与其他的环稠合或成桥环。</a:t>
            </a:r>
            <a:endParaRPr kumimoji="0" lang="en-US" altLang="zh-CN"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Substructure</a:t>
            </a:r>
            <a:r>
              <a:rPr kumimoji="0" lang="zh-CN" altLang="en-US"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：包括</a:t>
            </a:r>
            <a:r>
              <a:rPr kumimoji="0" lang="en-US" altLang="zh-CN"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As Drawn</a:t>
            </a:r>
            <a:r>
              <a:rPr kumimoji="0" lang="zh-CN" altLang="en-US"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的检索结果，另外价态未达饱和的原子可以连接氢以外的其他原子，环系（如有）可以与其他环稠合或成桥环。</a:t>
            </a:r>
            <a:endParaRPr kumimoji="0" lang="en-US" altLang="zh-CN"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Similarity</a:t>
            </a:r>
            <a:r>
              <a:rPr kumimoji="0" lang="zh-CN" altLang="en-US" sz="1400" b="1"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a:t>
            </a:r>
            <a:r>
              <a:rPr kumimoji="0" lang="zh-CN" altLang="en-US"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绘制结构中不能出现</a:t>
            </a:r>
            <a:r>
              <a:rPr kumimoji="0" lang="en-US" altLang="zh-CN"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R</a:t>
            </a:r>
            <a:r>
              <a:rPr kumimoji="0" lang="zh-CN" altLang="en-US" sz="14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基团、可变基团，绘制的结构必须是一个确定的结构。获得片段或整体结构与被检索结构相似的物质，母体结构可以被取代，也可以被改变。</a:t>
            </a:r>
          </a:p>
        </p:txBody>
      </p:sp>
    </p:spTree>
    <p:extLst>
      <p:ext uri="{BB962C8B-B14F-4D97-AF65-F5344CB8AC3E}">
        <p14:creationId xmlns:p14="http://schemas.microsoft.com/office/powerpoint/2010/main" val="1255706413"/>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8023-2A78-EB01-2178-8616DEEC5701}"/>
              </a:ext>
            </a:extLst>
          </p:cNvPr>
          <p:cNvSpPr>
            <a:spLocks noGrp="1"/>
          </p:cNvSpPr>
          <p:nvPr>
            <p:ph type="title"/>
          </p:nvPr>
        </p:nvSpPr>
        <p:spPr/>
        <p:txBody>
          <a:bodyPr/>
          <a:lstStyle/>
          <a:p>
            <a:r>
              <a:rPr lang="en-US" dirty="0" err="1">
                <a:latin typeface="Source Han Sans CN Normal" panose="020B0400000000000000" pitchFamily="34" charset="-128"/>
                <a:ea typeface="Source Han Sans CN Normal" panose="020B0400000000000000" pitchFamily="34" charset="-128"/>
              </a:rPr>
              <a:t>ChemDraw</a:t>
            </a:r>
            <a:r>
              <a:rPr lang="zh-CN" altLang="en-US" dirty="0">
                <a:latin typeface="Source Han Sans CN Normal" panose="020B0400000000000000" pitchFamily="34" charset="-128"/>
                <a:ea typeface="Source Han Sans CN Normal" panose="020B0400000000000000" pitchFamily="34" charset="-128"/>
              </a:rPr>
              <a:t>与</a:t>
            </a:r>
            <a:r>
              <a:rPr lang="en-US" dirty="0" err="1">
                <a:latin typeface="Source Han Sans CN Normal" panose="020B0400000000000000" pitchFamily="34" charset="-128"/>
                <a:ea typeface="Source Han Sans CN Normal" panose="020B0400000000000000" pitchFamily="34" charset="-128"/>
              </a:rPr>
              <a:t>SciFinder</a:t>
            </a:r>
            <a:r>
              <a:rPr lang="en-US" baseline="30000" dirty="0" err="1">
                <a:latin typeface="Source Han Sans CN Normal" panose="020B0400000000000000" pitchFamily="34" charset="-128"/>
                <a:ea typeface="Source Han Sans CN Normal" panose="020B0400000000000000" pitchFamily="34" charset="-128"/>
              </a:rPr>
              <a:t>n</a:t>
            </a:r>
            <a:r>
              <a:rPr lang="zh-CN" altLang="en-US" dirty="0">
                <a:latin typeface="Source Han Sans CN Normal" panose="020B0400000000000000" pitchFamily="34" charset="-128"/>
                <a:ea typeface="Source Han Sans CN Normal" panose="020B0400000000000000" pitchFamily="34" charset="-128"/>
              </a:rPr>
              <a:t>联用检索的方法</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
        <p:nvSpPr>
          <p:cNvPr id="4" name="TextBox 3">
            <a:extLst>
              <a:ext uri="{FF2B5EF4-FFF2-40B4-BE49-F238E27FC236}">
                <a16:creationId xmlns:a16="http://schemas.microsoft.com/office/drawing/2014/main" id="{218A8C53-D4B3-3223-84AB-C5191A4A0EF1}"/>
              </a:ext>
            </a:extLst>
          </p:cNvPr>
          <p:cNvSpPr txBox="1"/>
          <p:nvPr/>
        </p:nvSpPr>
        <p:spPr>
          <a:xfrm>
            <a:off x="2465092" y="2316954"/>
            <a:ext cx="7261815" cy="167283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(1) </a:t>
            </a:r>
            <a:r>
              <a:rPr kumimoji="0" lang="zh-CN" altLang="en-US"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通过</a:t>
            </a:r>
            <a:r>
              <a:rPr kumimoji="0" lang="en-US"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SMILES</a:t>
            </a:r>
            <a:r>
              <a:rPr kumimoji="0" lang="zh-CN" altLang="en-US"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或</a:t>
            </a:r>
            <a:r>
              <a:rPr kumimoji="0" lang="en-US" altLang="zh-CN"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InChI</a:t>
            </a: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DengXian" panose="02010600030101010101" pitchFamily="2" charset="-122"/>
                <a:cs typeface="Calibri" panose="020F0502020204030204" pitchFamily="34" charset="0"/>
              </a:rPr>
              <a:t>字符串切换</a:t>
            </a:r>
            <a:endParaRPr kumimoji="0" lang="en-US" altLang="zh-CN" sz="1800" b="0" i="0" u="none" strike="noStrike" kern="1200" cap="none" spc="0" normalizeH="0" baseline="0" noProof="0" dirty="0">
              <a:ln>
                <a:noFill/>
              </a:ln>
              <a:solidFill>
                <a:srgbClr val="051C2C"/>
              </a:solidFill>
              <a:effectLst/>
              <a:uLnTx/>
              <a:uFillTx/>
              <a:latin typeface="Calibri" panose="020F0502020204030204"/>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51C2C"/>
                </a:solidFill>
                <a:effectLst/>
                <a:uLnTx/>
                <a:uFillTx/>
                <a:latin typeface="Calibri" panose="020F0502020204030204"/>
                <a:ea typeface="DengXian" panose="02010600030101010101" pitchFamily="2" charset="-122"/>
                <a:cs typeface="Calibri" panose="020F0502020204030204" pitchFamily="34" charset="0"/>
              </a:rPr>
              <a:t>(2) </a:t>
            </a: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DengXian" panose="02010600030101010101" pitchFamily="2" charset="-122"/>
                <a:cs typeface="Calibri" panose="020F0502020204030204" pitchFamily="34" charset="0"/>
              </a:rPr>
              <a:t>直接在</a:t>
            </a:r>
            <a:r>
              <a:rPr kumimoji="0" lang="en-US" sz="1800" b="0" i="0" u="none" strike="noStrike" kern="1200" cap="none" spc="0" normalizeH="0" baseline="0" noProof="0" dirty="0" err="1">
                <a:ln>
                  <a:noFill/>
                </a:ln>
                <a:solidFill>
                  <a:srgbClr val="051C2C"/>
                </a:solidFill>
                <a:effectLst/>
                <a:uLnTx/>
                <a:uFillTx/>
                <a:latin typeface="Calibri" panose="020F0502020204030204" pitchFamily="34" charset="0"/>
                <a:ea typeface="Times New Roman" panose="02020603050405020304" pitchFamily="18" charset="0"/>
                <a:cs typeface="+mn-cs"/>
              </a:rPr>
              <a:t>ChemDraw</a:t>
            </a: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DengXian" panose="02010600030101010101" pitchFamily="2" charset="-122"/>
                <a:cs typeface="Calibri" panose="020F0502020204030204" pitchFamily="34" charset="0"/>
              </a:rPr>
              <a:t>中</a:t>
            </a:r>
            <a:r>
              <a:rPr kumimoji="0" lang="en-US"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Add-in </a:t>
            </a:r>
            <a:r>
              <a:rPr kumimoji="0" lang="en-US" sz="1800" b="0" i="0" u="none" strike="noStrike" kern="1200" cap="none" spc="0" normalizeH="0" baseline="0" noProof="0" dirty="0" err="1">
                <a:ln>
                  <a:noFill/>
                </a:ln>
                <a:solidFill>
                  <a:srgbClr val="051C2C"/>
                </a:solidFill>
                <a:effectLst/>
                <a:uLnTx/>
                <a:uFillTx/>
                <a:latin typeface="Calibri" panose="020F0502020204030204" pitchFamily="34" charset="0"/>
                <a:ea typeface="Times New Roman" panose="02020603050405020304" pitchFamily="18" charset="0"/>
                <a:cs typeface="+mn-cs"/>
              </a:rPr>
              <a:t>SciFinder</a:t>
            </a:r>
            <a:r>
              <a:rPr kumimoji="0" lang="en-US" sz="1800" b="0" i="0" u="none" strike="noStrike" kern="1200" cap="none" spc="0" normalizeH="0" baseline="30000" noProof="0" dirty="0" err="1">
                <a:ln>
                  <a:noFill/>
                </a:ln>
                <a:solidFill>
                  <a:srgbClr val="051C2C"/>
                </a:solidFill>
                <a:effectLst/>
                <a:uLnTx/>
                <a:uFillTx/>
                <a:latin typeface="Calibri" panose="020F0502020204030204" pitchFamily="34" charset="0"/>
                <a:ea typeface="Times New Roman" panose="02020603050405020304" pitchFamily="18" charset="0"/>
                <a:cs typeface="+mn-cs"/>
              </a:rPr>
              <a:t>n</a:t>
            </a:r>
            <a:r>
              <a:rPr kumimoji="0" lang="zh-CN" altLang="en-US"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a:t>
            </a:r>
            <a:r>
              <a:rPr kumimoji="0" lang="en-US" altLang="zh-CN" sz="1800" b="0" i="0" u="none" strike="noStrike" kern="1200" cap="none" spc="0" normalizeH="0" baseline="0" noProof="0" dirty="0" err="1">
                <a:ln>
                  <a:noFill/>
                </a:ln>
                <a:solidFill>
                  <a:srgbClr val="051C2C"/>
                </a:solidFill>
                <a:effectLst/>
                <a:uLnTx/>
                <a:uFillTx/>
                <a:latin typeface="Calibri" panose="020F0502020204030204" pitchFamily="34" charset="0"/>
                <a:ea typeface="Times New Roman" panose="02020603050405020304" pitchFamily="18" charset="0"/>
                <a:cs typeface="+mn-cs"/>
              </a:rPr>
              <a:t>ChemDraw</a:t>
            </a:r>
            <a:r>
              <a:rPr kumimoji="0" lang="en-US" altLang="zh-CN"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 18.2</a:t>
            </a:r>
            <a:r>
              <a:rPr kumimoji="0" lang="zh-CN" altLang="en-US"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及以上版）</a:t>
            </a:r>
            <a:endParaRPr kumimoji="0" lang="en-US" sz="1800" b="0" i="0" u="none" strike="noStrike" kern="1200" cap="none" spc="0" normalizeH="0" baseline="0" noProof="0" dirty="0">
              <a:ln>
                <a:noFill/>
              </a:ln>
              <a:solidFill>
                <a:srgbClr val="051C2C"/>
              </a:solidFill>
              <a:effectLst/>
              <a:uLnTx/>
              <a:uFillTx/>
              <a:latin typeface="Calibri" panose="020F0502020204030204" pitchFamily="34" charset="0"/>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(3) </a:t>
            </a:r>
            <a:r>
              <a:rPr kumimoji="0" lang="zh-CN" altLang="en-US"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通过</a:t>
            </a:r>
            <a:r>
              <a:rPr kumimoji="0" lang="en-US" altLang="zh-CN"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MDL </a:t>
            </a:r>
            <a:r>
              <a:rPr kumimoji="0" lang="en-US" altLang="zh-CN" sz="1800" b="0" i="0" u="none" strike="noStrike" kern="1200" cap="none" spc="0" normalizeH="0" baseline="0" noProof="0" dirty="0" err="1">
                <a:ln>
                  <a:noFill/>
                </a:ln>
                <a:solidFill>
                  <a:srgbClr val="051C2C"/>
                </a:solidFill>
                <a:effectLst/>
                <a:uLnTx/>
                <a:uFillTx/>
                <a:latin typeface="Calibri" panose="020F0502020204030204" pitchFamily="34" charset="0"/>
                <a:ea typeface="Times New Roman" panose="02020603050405020304" pitchFamily="18" charset="0"/>
                <a:cs typeface="+mn-cs"/>
              </a:rPr>
              <a:t>Molfile</a:t>
            </a:r>
            <a:r>
              <a:rPr kumimoji="0" lang="en-US" altLang="zh-CN" sz="1800" b="0" i="0" u="none" strike="noStrike" kern="1200" cap="none" spc="0" normalizeH="0" baseline="0" noProof="0" dirty="0">
                <a:ln>
                  <a:noFill/>
                </a:ln>
                <a:solidFill>
                  <a:srgbClr val="051C2C"/>
                </a:solidFill>
                <a:effectLst/>
                <a:uLnTx/>
                <a:uFillTx/>
                <a:latin typeface="Calibri" panose="020F0502020204030204" pitchFamily="34" charset="0"/>
                <a:ea typeface="Times New Roman" panose="02020603050405020304" pitchFamily="18" charset="0"/>
                <a:cs typeface="+mn-cs"/>
              </a:rPr>
              <a:t> (.mol)</a:t>
            </a: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DengXian" panose="02010600030101010101" pitchFamily="2" charset="-122"/>
                <a:cs typeface="Calibri" panose="020F0502020204030204" pitchFamily="34" charset="0"/>
              </a:rPr>
              <a:t>文件导入</a:t>
            </a:r>
            <a:endParaRPr kumimoji="0" lang="en-US" sz="1800" b="0" i="0" u="none" strike="noStrike" kern="1200" cap="none" spc="0" normalizeH="0" baseline="0" noProof="0" dirty="0">
              <a:ln>
                <a:noFill/>
              </a:ln>
              <a:solidFill>
                <a:srgbClr val="051C2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213007"/>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C41C-3159-D40D-C62F-F223D3AD2141}"/>
              </a:ext>
            </a:extLst>
          </p:cNvPr>
          <p:cNvSpPr>
            <a:spLocks noGrp="1"/>
          </p:cNvSpPr>
          <p:nvPr>
            <p:ph type="title"/>
          </p:nvPr>
        </p:nvSpPr>
        <p:spPr/>
        <p:txBody>
          <a:bodyPr/>
          <a:lstStyle/>
          <a:p>
            <a:r>
              <a:rPr lang="en-US" altLang="zh-CN" dirty="0">
                <a:latin typeface="Source Han Sans CN Normal" panose="020B0400000000000000" pitchFamily="34" charset="-128"/>
                <a:ea typeface="Source Han Sans CN Normal" panose="020B0400000000000000" pitchFamily="34" charset="-128"/>
              </a:rPr>
              <a:t>(1)</a:t>
            </a:r>
            <a:r>
              <a:rPr lang="zh-CN" altLang="en-US" dirty="0">
                <a:latin typeface="Source Han Sans CN Normal" panose="020B0400000000000000" pitchFamily="34" charset="-128"/>
                <a:ea typeface="Source Han Sans CN Normal" panose="020B0400000000000000" pitchFamily="34" charset="-128"/>
              </a:rPr>
              <a:t>通过</a:t>
            </a:r>
            <a:r>
              <a:rPr lang="en-US" dirty="0">
                <a:latin typeface="Source Han Sans CN Normal" panose="020B0400000000000000" pitchFamily="34" charset="-128"/>
                <a:ea typeface="Source Han Sans CN Normal" panose="020B0400000000000000" pitchFamily="34" charset="-128"/>
              </a:rPr>
              <a:t>SMILES</a:t>
            </a:r>
            <a:r>
              <a:rPr lang="zh-CN" altLang="en-US" dirty="0">
                <a:latin typeface="Source Han Sans CN Normal" panose="020B0400000000000000" pitchFamily="34" charset="-128"/>
                <a:ea typeface="Source Han Sans CN Normal" panose="020B0400000000000000" pitchFamily="34" charset="-128"/>
              </a:rPr>
              <a:t>或</a:t>
            </a:r>
            <a:r>
              <a:rPr lang="en-US" dirty="0">
                <a:latin typeface="Source Han Sans CN Normal" panose="020B0400000000000000" pitchFamily="34" charset="-128"/>
                <a:ea typeface="Source Han Sans CN Normal" panose="020B0400000000000000" pitchFamily="34" charset="-128"/>
              </a:rPr>
              <a:t>InChI</a:t>
            </a:r>
            <a:r>
              <a:rPr lang="zh-CN" altLang="en-US" dirty="0">
                <a:latin typeface="Source Han Sans CN Normal" panose="020B0400000000000000" pitchFamily="34" charset="-128"/>
                <a:ea typeface="Source Han Sans CN Normal" panose="020B0400000000000000" pitchFamily="34" charset="-128"/>
              </a:rPr>
              <a:t>字符串切换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00663B7D-AC50-8926-728A-397C7369BACC}"/>
              </a:ext>
            </a:extLst>
          </p:cNvPr>
          <p:cNvPicPr>
            <a:picLocks noChangeAspect="1"/>
          </p:cNvPicPr>
          <p:nvPr/>
        </p:nvPicPr>
        <p:blipFill rotWithShape="1">
          <a:blip r:embed="rId2"/>
          <a:srcRect l="449" r="69147" b="31654"/>
          <a:stretch/>
        </p:blipFill>
        <p:spPr>
          <a:xfrm>
            <a:off x="334002" y="1270660"/>
            <a:ext cx="5179775" cy="3128176"/>
          </a:xfrm>
          <a:prstGeom prst="rect">
            <a:avLst/>
          </a:prstGeom>
          <a:ln>
            <a:solidFill>
              <a:schemeClr val="accent1"/>
            </a:solidFill>
          </a:ln>
        </p:spPr>
      </p:pic>
      <p:pic>
        <p:nvPicPr>
          <p:cNvPr id="6" name="Picture 5">
            <a:extLst>
              <a:ext uri="{FF2B5EF4-FFF2-40B4-BE49-F238E27FC236}">
                <a16:creationId xmlns:a16="http://schemas.microsoft.com/office/drawing/2014/main" id="{DCBB0E85-BFDD-AFCD-1B9A-EDD3BF21A406}"/>
              </a:ext>
            </a:extLst>
          </p:cNvPr>
          <p:cNvPicPr>
            <a:picLocks noChangeAspect="1"/>
          </p:cNvPicPr>
          <p:nvPr/>
        </p:nvPicPr>
        <p:blipFill>
          <a:blip r:embed="rId3"/>
          <a:stretch>
            <a:fillRect/>
          </a:stretch>
        </p:blipFill>
        <p:spPr>
          <a:xfrm>
            <a:off x="5765415" y="1270659"/>
            <a:ext cx="6066681" cy="3514883"/>
          </a:xfrm>
          <a:prstGeom prst="rect">
            <a:avLst/>
          </a:prstGeom>
          <a:ln>
            <a:solidFill>
              <a:schemeClr val="accent1"/>
            </a:solidFill>
          </a:ln>
        </p:spPr>
      </p:pic>
      <p:sp>
        <p:nvSpPr>
          <p:cNvPr id="7" name="Rectangle 6">
            <a:extLst>
              <a:ext uri="{FF2B5EF4-FFF2-40B4-BE49-F238E27FC236}">
                <a16:creationId xmlns:a16="http://schemas.microsoft.com/office/drawing/2014/main" id="{10E4B6CB-2AC1-CB18-FFF4-C4C77634F155}"/>
              </a:ext>
            </a:extLst>
          </p:cNvPr>
          <p:cNvSpPr/>
          <p:nvPr/>
        </p:nvSpPr>
        <p:spPr>
          <a:xfrm>
            <a:off x="9056393" y="1527650"/>
            <a:ext cx="2190179" cy="290199"/>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44880"/>
      </p:ext>
    </p:extLst>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A994-51AC-CA8E-6915-7EA381773A07}"/>
              </a:ext>
            </a:extLst>
          </p:cNvPr>
          <p:cNvSpPr>
            <a:spLocks noGrp="1"/>
          </p:cNvSpPr>
          <p:nvPr>
            <p:ph type="title"/>
          </p:nvPr>
        </p:nvSpPr>
        <p:spPr/>
        <p:txBody>
          <a:bodyPr/>
          <a:lstStyle/>
          <a:p>
            <a:r>
              <a:rPr lang="en-US" altLang="zh-CN" dirty="0">
                <a:latin typeface="Source Han Sans CN Normal" panose="020B0400000000000000" pitchFamily="34" charset="-128"/>
                <a:ea typeface="Source Han Sans CN Normal" panose="020B0400000000000000" pitchFamily="34" charset="-128"/>
              </a:rPr>
              <a:t>(2)</a:t>
            </a:r>
            <a:r>
              <a:rPr lang="zh-CN" altLang="en-US" dirty="0">
                <a:latin typeface="Source Han Sans CN Normal" panose="020B0400000000000000" pitchFamily="34" charset="-128"/>
                <a:ea typeface="Source Han Sans CN Normal" panose="020B0400000000000000" pitchFamily="34" charset="-128"/>
              </a:rPr>
              <a:t>直接在</a:t>
            </a:r>
            <a:r>
              <a:rPr lang="en-US" dirty="0" err="1">
                <a:latin typeface="Source Han Sans CN Normal" panose="020B0400000000000000" pitchFamily="34" charset="-128"/>
                <a:ea typeface="Source Han Sans CN Normal" panose="020B0400000000000000" pitchFamily="34" charset="-128"/>
              </a:rPr>
              <a:t>ChemDraw</a:t>
            </a:r>
            <a:r>
              <a:rPr lang="zh-CN" altLang="en-US" dirty="0">
                <a:latin typeface="Source Han Sans CN Normal" panose="020B0400000000000000" pitchFamily="34" charset="-128"/>
                <a:ea typeface="Source Han Sans CN Normal" panose="020B0400000000000000" pitchFamily="34" charset="-128"/>
              </a:rPr>
              <a:t>中进入</a:t>
            </a:r>
            <a:r>
              <a:rPr lang="en-US" dirty="0" err="1">
                <a:latin typeface="Source Han Sans CN Normal" panose="020B0400000000000000" pitchFamily="34" charset="-128"/>
                <a:ea typeface="Source Han Sans CN Normal" panose="020B0400000000000000" pitchFamily="34" charset="-128"/>
              </a:rPr>
              <a:t>SciFinder</a:t>
            </a:r>
            <a:r>
              <a:rPr lang="en-US" baseline="30000" dirty="0" err="1">
                <a:latin typeface="Source Han Sans CN Normal" panose="020B0400000000000000" pitchFamily="34" charset="-128"/>
                <a:ea typeface="Source Han Sans CN Normal" panose="020B0400000000000000" pitchFamily="34" charset="-128"/>
              </a:rPr>
              <a:t>n</a:t>
            </a:r>
            <a:r>
              <a:rPr lang="zh-CN" altLang="en-US" dirty="0">
                <a:latin typeface="Source Han Sans CN Normal" panose="020B0400000000000000" pitchFamily="34" charset="-128"/>
                <a:ea typeface="Source Han Sans CN Normal" panose="020B0400000000000000" pitchFamily="34" charset="-128"/>
              </a:rPr>
              <a:t>联用检索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2E882EA4-AF2D-8D2D-A382-4A31977AFDE8}"/>
              </a:ext>
            </a:extLst>
          </p:cNvPr>
          <p:cNvPicPr>
            <a:picLocks noChangeAspect="1"/>
          </p:cNvPicPr>
          <p:nvPr/>
        </p:nvPicPr>
        <p:blipFill rotWithShape="1">
          <a:blip r:embed="rId2"/>
          <a:srcRect r="69686" b="29480"/>
          <a:stretch/>
        </p:blipFill>
        <p:spPr>
          <a:xfrm>
            <a:off x="460592" y="2032186"/>
            <a:ext cx="6490736" cy="4056513"/>
          </a:xfrm>
          <a:prstGeom prst="rect">
            <a:avLst/>
          </a:prstGeom>
          <a:ln>
            <a:solidFill>
              <a:schemeClr val="bg1">
                <a:lumMod val="85000"/>
              </a:schemeClr>
            </a:solidFill>
          </a:ln>
        </p:spPr>
      </p:pic>
      <p:sp>
        <p:nvSpPr>
          <p:cNvPr id="5" name="Rectangle 4">
            <a:extLst>
              <a:ext uri="{FF2B5EF4-FFF2-40B4-BE49-F238E27FC236}">
                <a16:creationId xmlns:a16="http://schemas.microsoft.com/office/drawing/2014/main" id="{BFB3F13E-12BF-4A60-0666-25B62B31F5CC}"/>
              </a:ext>
            </a:extLst>
          </p:cNvPr>
          <p:cNvSpPr/>
          <p:nvPr/>
        </p:nvSpPr>
        <p:spPr>
          <a:xfrm>
            <a:off x="2869136" y="2403722"/>
            <a:ext cx="2255884" cy="153313"/>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65D24B2-9E04-2A9E-F5ED-C395CEE0A4A3}"/>
              </a:ext>
            </a:extLst>
          </p:cNvPr>
          <p:cNvSpPr/>
          <p:nvPr/>
        </p:nvSpPr>
        <p:spPr>
          <a:xfrm>
            <a:off x="5272205" y="2260448"/>
            <a:ext cx="230622" cy="214455"/>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AB749DD-9C61-0DEE-E4E8-E77AA8DACD46}"/>
              </a:ext>
            </a:extLst>
          </p:cNvPr>
          <p:cNvPicPr>
            <a:picLocks noChangeAspect="1"/>
          </p:cNvPicPr>
          <p:nvPr/>
        </p:nvPicPr>
        <p:blipFill>
          <a:blip r:embed="rId3"/>
          <a:stretch>
            <a:fillRect/>
          </a:stretch>
        </p:blipFill>
        <p:spPr>
          <a:xfrm>
            <a:off x="7098513" y="1308632"/>
            <a:ext cx="3344296" cy="4780067"/>
          </a:xfrm>
          <a:prstGeom prst="rect">
            <a:avLst/>
          </a:prstGeom>
          <a:ln>
            <a:solidFill>
              <a:schemeClr val="bg1">
                <a:lumMod val="85000"/>
              </a:schemeClr>
            </a:solidFill>
          </a:ln>
        </p:spPr>
      </p:pic>
    </p:spTree>
    <p:extLst>
      <p:ext uri="{BB962C8B-B14F-4D97-AF65-F5344CB8AC3E}">
        <p14:creationId xmlns:p14="http://schemas.microsoft.com/office/powerpoint/2010/main" val="529946633"/>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1A03-F743-A2D8-C4A2-F063EC830FCE}"/>
              </a:ext>
            </a:extLst>
          </p:cNvPr>
          <p:cNvSpPr>
            <a:spLocks noGrp="1"/>
          </p:cNvSpPr>
          <p:nvPr>
            <p:ph type="title"/>
          </p:nvPr>
        </p:nvSpPr>
        <p:spPr/>
        <p:txBody>
          <a:bodyPr/>
          <a:lstStyle/>
          <a:p>
            <a:r>
              <a:rPr lang="en-US" altLang="zh-CN" dirty="0">
                <a:latin typeface="Source Han Sans CN Normal" panose="020B0400000000000000" pitchFamily="34" charset="-128"/>
                <a:ea typeface="Source Han Sans CN Normal" panose="020B0400000000000000" pitchFamily="34" charset="-128"/>
              </a:rPr>
              <a:t>(3) </a:t>
            </a:r>
            <a:r>
              <a:rPr lang="zh-CN" altLang="en-US" dirty="0">
                <a:latin typeface="Source Han Sans CN Normal" panose="020B0400000000000000" pitchFamily="34" charset="-128"/>
                <a:ea typeface="Source Han Sans CN Normal" panose="020B0400000000000000" pitchFamily="34" charset="-128"/>
              </a:rPr>
              <a:t>通过</a:t>
            </a:r>
            <a:r>
              <a:rPr lang="en-US" dirty="0">
                <a:latin typeface="Source Han Sans CN Normal" panose="020B0400000000000000" pitchFamily="34" charset="-128"/>
                <a:ea typeface="Source Han Sans CN Normal" panose="020B0400000000000000" pitchFamily="34" charset="-128"/>
              </a:rPr>
              <a:t>MDL </a:t>
            </a:r>
            <a:r>
              <a:rPr lang="en-US" dirty="0" err="1">
                <a:latin typeface="Source Han Sans CN Normal" panose="020B0400000000000000" pitchFamily="34" charset="-128"/>
                <a:ea typeface="Source Han Sans CN Normal" panose="020B0400000000000000" pitchFamily="34" charset="-128"/>
              </a:rPr>
              <a:t>Molfile</a:t>
            </a:r>
            <a:r>
              <a:rPr lang="en-US" dirty="0">
                <a:latin typeface="Source Han Sans CN Normal" panose="020B0400000000000000" pitchFamily="34" charset="-128"/>
                <a:ea typeface="Source Han Sans CN Normal" panose="020B0400000000000000" pitchFamily="34" charset="-128"/>
              </a:rPr>
              <a:t> </a:t>
            </a:r>
            <a:r>
              <a:rPr lang="zh-CN" altLang="en-US" dirty="0">
                <a:latin typeface="Source Han Sans CN Normal" panose="020B0400000000000000" pitchFamily="34" charset="-128"/>
                <a:ea typeface="Source Han Sans CN Normal" panose="020B0400000000000000" pitchFamily="34" charset="-128"/>
              </a:rPr>
              <a:t>文件导入</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FA82ABD0-68D6-DAE1-CE27-F1AB7F45E8F8}"/>
              </a:ext>
            </a:extLst>
          </p:cNvPr>
          <p:cNvPicPr>
            <a:picLocks noChangeAspect="1"/>
          </p:cNvPicPr>
          <p:nvPr/>
        </p:nvPicPr>
        <p:blipFill rotWithShape="1">
          <a:blip r:embed="rId2"/>
          <a:srcRect l="8515" t="6944" r="26250" b="50000"/>
          <a:stretch/>
        </p:blipFill>
        <p:spPr>
          <a:xfrm>
            <a:off x="66675" y="1256816"/>
            <a:ext cx="5850882" cy="2172184"/>
          </a:xfrm>
          <a:prstGeom prst="rect">
            <a:avLst/>
          </a:prstGeom>
          <a:ln>
            <a:solidFill>
              <a:schemeClr val="bg1">
                <a:lumMod val="75000"/>
              </a:schemeClr>
            </a:solidFill>
          </a:ln>
        </p:spPr>
      </p:pic>
      <p:pic>
        <p:nvPicPr>
          <p:cNvPr id="4" name="Picture 3">
            <a:extLst>
              <a:ext uri="{FF2B5EF4-FFF2-40B4-BE49-F238E27FC236}">
                <a16:creationId xmlns:a16="http://schemas.microsoft.com/office/drawing/2014/main" id="{1EE85DC5-2CAD-038B-AEB0-0D116825EEA1}"/>
              </a:ext>
            </a:extLst>
          </p:cNvPr>
          <p:cNvPicPr>
            <a:picLocks noChangeAspect="1"/>
          </p:cNvPicPr>
          <p:nvPr/>
        </p:nvPicPr>
        <p:blipFill rotWithShape="1">
          <a:blip r:embed="rId3"/>
          <a:srcRect l="8359" t="5696" r="26406" b="22083"/>
          <a:stretch/>
        </p:blipFill>
        <p:spPr>
          <a:xfrm>
            <a:off x="6205314" y="1162497"/>
            <a:ext cx="5920011" cy="3686659"/>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2317C942-F334-10CE-E725-D5E94187153F}"/>
              </a:ext>
            </a:extLst>
          </p:cNvPr>
          <p:cNvPicPr>
            <a:picLocks noChangeAspect="1"/>
          </p:cNvPicPr>
          <p:nvPr/>
        </p:nvPicPr>
        <p:blipFill rotWithShape="1">
          <a:blip r:embed="rId4"/>
          <a:srcRect l="10078" t="10500" r="51953" b="63232"/>
          <a:stretch/>
        </p:blipFill>
        <p:spPr>
          <a:xfrm>
            <a:off x="432176" y="3631649"/>
            <a:ext cx="4494541" cy="1749011"/>
          </a:xfrm>
          <a:prstGeom prst="rect">
            <a:avLst/>
          </a:prstGeom>
          <a:ln>
            <a:solidFill>
              <a:schemeClr val="bg1">
                <a:lumMod val="75000"/>
              </a:schemeClr>
            </a:solidFill>
          </a:ln>
        </p:spPr>
      </p:pic>
      <p:sp>
        <p:nvSpPr>
          <p:cNvPr id="6" name="Arrow: Right 5">
            <a:extLst>
              <a:ext uri="{FF2B5EF4-FFF2-40B4-BE49-F238E27FC236}">
                <a16:creationId xmlns:a16="http://schemas.microsoft.com/office/drawing/2014/main" id="{6ACF5775-64AD-7980-DCE0-31071DB043C1}"/>
              </a:ext>
            </a:extLst>
          </p:cNvPr>
          <p:cNvSpPr/>
          <p:nvPr/>
        </p:nvSpPr>
        <p:spPr>
          <a:xfrm>
            <a:off x="5586190" y="2762614"/>
            <a:ext cx="628649" cy="587878"/>
          </a:xfrm>
          <a:prstGeom prst="rightArrow">
            <a:avLst/>
          </a:prstGeom>
          <a:solidFill>
            <a:srgbClr val="41B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21A449E0-4951-A2D4-440A-24FA1C402176}"/>
              </a:ext>
            </a:extLst>
          </p:cNvPr>
          <p:cNvSpPr/>
          <p:nvPr/>
        </p:nvSpPr>
        <p:spPr>
          <a:xfrm rot="10800000">
            <a:off x="5214474" y="4261278"/>
            <a:ext cx="628649" cy="587878"/>
          </a:xfrm>
          <a:prstGeom prst="rightArrow">
            <a:avLst/>
          </a:prstGeom>
          <a:solidFill>
            <a:srgbClr val="41B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71A1BE9-CF7A-4654-9DE2-D3650F9AB191}"/>
              </a:ext>
            </a:extLst>
          </p:cNvPr>
          <p:cNvPicPr>
            <a:picLocks noChangeAspect="1"/>
          </p:cNvPicPr>
          <p:nvPr/>
        </p:nvPicPr>
        <p:blipFill rotWithShape="1">
          <a:blip r:embed="rId5"/>
          <a:srcRect l="33985" t="40769" r="33828" b="36731"/>
          <a:stretch/>
        </p:blipFill>
        <p:spPr>
          <a:xfrm>
            <a:off x="3049954" y="5134630"/>
            <a:ext cx="3019763" cy="1187383"/>
          </a:xfrm>
          <a:prstGeom prst="rect">
            <a:avLst/>
          </a:prstGeom>
          <a:ln>
            <a:solidFill>
              <a:schemeClr val="bg1">
                <a:lumMod val="75000"/>
              </a:schemeClr>
            </a:solidFill>
          </a:ln>
        </p:spPr>
      </p:pic>
    </p:spTree>
    <p:extLst>
      <p:ext uri="{BB962C8B-B14F-4D97-AF65-F5344CB8AC3E}">
        <p14:creationId xmlns:p14="http://schemas.microsoft.com/office/powerpoint/2010/main" val="611756251"/>
      </p:ext>
    </p:extLst>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0C48-4118-8208-4813-2BC0922A75C4}"/>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常见场景</a:t>
            </a:r>
            <a:r>
              <a:rPr lang="en-US" altLang="zh-CN" dirty="0">
                <a:latin typeface="Source Han Sans CN Normal" panose="020B0400000000000000" pitchFamily="34" charset="-128"/>
                <a:ea typeface="Source Han Sans CN Normal" panose="020B0400000000000000" pitchFamily="34" charset="-128"/>
              </a:rPr>
              <a:t>:</a:t>
            </a:r>
            <a:r>
              <a:rPr lang="zh-CN" altLang="en-US" dirty="0">
                <a:latin typeface="Source Han Sans CN Normal" panose="020B0400000000000000" pitchFamily="34" charset="-128"/>
                <a:ea typeface="Source Han Sans CN Normal" panose="020B0400000000000000" pitchFamily="34" charset="-128"/>
              </a:rPr>
              <a:t>片段结构的物质检索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40D4D534-4739-1928-134B-691F3B9488E9}"/>
              </a:ext>
            </a:extLst>
          </p:cNvPr>
          <p:cNvPicPr>
            <a:picLocks noChangeAspect="1"/>
          </p:cNvPicPr>
          <p:nvPr/>
        </p:nvPicPr>
        <p:blipFill>
          <a:blip r:embed="rId2"/>
          <a:stretch>
            <a:fillRect/>
          </a:stretch>
        </p:blipFill>
        <p:spPr>
          <a:xfrm>
            <a:off x="444940" y="1549551"/>
            <a:ext cx="7955641" cy="4574738"/>
          </a:xfrm>
          <a:prstGeom prst="rect">
            <a:avLst/>
          </a:prstGeom>
        </p:spPr>
      </p:pic>
      <p:sp>
        <p:nvSpPr>
          <p:cNvPr id="5" name="TextBox 4">
            <a:extLst>
              <a:ext uri="{FF2B5EF4-FFF2-40B4-BE49-F238E27FC236}">
                <a16:creationId xmlns:a16="http://schemas.microsoft.com/office/drawing/2014/main" id="{DD112D8C-6F6B-854D-2F0A-D51E868233EB}"/>
              </a:ext>
            </a:extLst>
          </p:cNvPr>
          <p:cNvSpPr txBox="1"/>
          <p:nvPr/>
        </p:nvSpPr>
        <p:spPr>
          <a:xfrm>
            <a:off x="635002" y="1019501"/>
            <a:ext cx="9104900" cy="7918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查找同时包含以下</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2</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个结构片段的物质</a:t>
            </a:r>
            <a:endPar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p:txBody>
      </p:sp>
      <p:sp>
        <p:nvSpPr>
          <p:cNvPr id="6" name="Rectangle 5">
            <a:extLst>
              <a:ext uri="{FF2B5EF4-FFF2-40B4-BE49-F238E27FC236}">
                <a16:creationId xmlns:a16="http://schemas.microsoft.com/office/drawing/2014/main" id="{EBC1D5C3-7602-E8CB-BAAA-FEC35B23E90F}"/>
              </a:ext>
            </a:extLst>
          </p:cNvPr>
          <p:cNvSpPr/>
          <p:nvPr/>
        </p:nvSpPr>
        <p:spPr>
          <a:xfrm>
            <a:off x="799416" y="4780067"/>
            <a:ext cx="295674" cy="284723"/>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48249"/>
      </p:ext>
    </p:extLst>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3DA4-D52B-EFE1-AA21-0432A52B5370}"/>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筛选组分数为</a:t>
            </a:r>
            <a:r>
              <a:rPr lang="en-US" altLang="zh-CN" dirty="0">
                <a:latin typeface="Source Han Sans CN Normal" panose="020B0400000000000000" pitchFamily="34" charset="-128"/>
                <a:ea typeface="Source Han Sans CN Normal" panose="020B0400000000000000" pitchFamily="34" charset="-128"/>
              </a:rPr>
              <a:t>1</a:t>
            </a:r>
            <a:r>
              <a:rPr lang="zh-CN" altLang="en-US" dirty="0">
                <a:latin typeface="Source Han Sans CN Normal" panose="020B0400000000000000" pitchFamily="34" charset="-128"/>
                <a:ea typeface="Source Han Sans CN Normal" panose="020B0400000000000000" pitchFamily="34" charset="-128"/>
              </a:rPr>
              <a:t>的化合物</a:t>
            </a: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A14136FD-5508-BFD9-EA51-96CE1E5E0B4D}"/>
              </a:ext>
            </a:extLst>
          </p:cNvPr>
          <p:cNvPicPr>
            <a:picLocks noChangeAspect="1"/>
          </p:cNvPicPr>
          <p:nvPr/>
        </p:nvPicPr>
        <p:blipFill>
          <a:blip r:embed="rId2"/>
          <a:stretch>
            <a:fillRect/>
          </a:stretch>
        </p:blipFill>
        <p:spPr>
          <a:xfrm>
            <a:off x="252103" y="2162803"/>
            <a:ext cx="2292461" cy="2204808"/>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5B667AD-7A47-8D1E-A4C8-F3E6B0D22FD8}"/>
              </a:ext>
            </a:extLst>
          </p:cNvPr>
          <p:cNvPicPr>
            <a:picLocks noChangeAspect="1"/>
          </p:cNvPicPr>
          <p:nvPr/>
        </p:nvPicPr>
        <p:blipFill>
          <a:blip r:embed="rId3"/>
          <a:stretch>
            <a:fillRect/>
          </a:stretch>
        </p:blipFill>
        <p:spPr>
          <a:xfrm>
            <a:off x="2714303" y="1036910"/>
            <a:ext cx="7775550" cy="4906002"/>
          </a:xfrm>
          <a:prstGeom prst="rect">
            <a:avLst/>
          </a:prstGeom>
          <a:ln>
            <a:solidFill>
              <a:schemeClr val="bg1">
                <a:lumMod val="85000"/>
              </a:schemeClr>
            </a:solidFill>
          </a:ln>
        </p:spPr>
      </p:pic>
    </p:spTree>
    <p:extLst>
      <p:ext uri="{BB962C8B-B14F-4D97-AF65-F5344CB8AC3E}">
        <p14:creationId xmlns:p14="http://schemas.microsoft.com/office/powerpoint/2010/main" val="1750259201"/>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5CF1-F9A4-B327-AEDB-A734BFD5C0AF}"/>
              </a:ext>
            </a:extLst>
          </p:cNvPr>
          <p:cNvSpPr>
            <a:spLocks noGrp="1"/>
          </p:cNvSpPr>
          <p:nvPr>
            <p:ph type="title"/>
          </p:nvPr>
        </p:nvSpPr>
        <p:spPr/>
        <p:txBody>
          <a:bodyPr/>
          <a:lstStyle/>
          <a:p>
            <a:r>
              <a:rPr kumimoji="0" lang="zh-CN" altLang="en-US" sz="4500" b="1" i="0" u="none" strike="noStrike" kern="1200" cap="none" spc="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常见场景</a:t>
            </a:r>
            <a:r>
              <a:rPr kumimoji="0" lang="en-US" altLang="zh-CN" sz="4500" b="1" i="0" u="none" strike="noStrike" kern="1200" cap="none" spc="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a:t>
            </a:r>
            <a:r>
              <a:rPr lang="zh-CN" altLang="en-US" dirty="0">
                <a:latin typeface="Source Han Sans CN Normal" panose="020B0400000000000000" pitchFamily="34" charset="-128"/>
                <a:ea typeface="Source Han Sans CN Normal" panose="020B0400000000000000" pitchFamily="34" charset="-128"/>
              </a:rPr>
              <a:t>环系结构检索</a:t>
            </a:r>
            <a:endParaRPr lang="en-US" dirty="0"/>
          </a:p>
        </p:txBody>
      </p:sp>
      <p:sp>
        <p:nvSpPr>
          <p:cNvPr id="3" name="TextBox 2">
            <a:extLst>
              <a:ext uri="{FF2B5EF4-FFF2-40B4-BE49-F238E27FC236}">
                <a16:creationId xmlns:a16="http://schemas.microsoft.com/office/drawing/2014/main" id="{DF94B92B-7AA2-193B-1CFF-26B97E197AE6}"/>
              </a:ext>
            </a:extLst>
          </p:cNvPr>
          <p:cNvSpPr txBox="1"/>
          <p:nvPr/>
        </p:nvSpPr>
        <p:spPr>
          <a:xfrm flipH="1">
            <a:off x="612129" y="4574750"/>
            <a:ext cx="4901647" cy="4638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41B2B"/>
                </a:solidFill>
                <a:effectLst/>
                <a:uLnTx/>
                <a:uFillTx/>
                <a:latin typeface="Source Han Sans CN Light" panose="020B0300000000000000" pitchFamily="34" charset="-128"/>
                <a:ea typeface="Source Han Sans CN Light" panose="020B0300000000000000" pitchFamily="34" charset="-128"/>
                <a:cs typeface="+mn-cs"/>
              </a:rPr>
              <a:t>不确定键定义结构：可为单键，双键，三键等</a:t>
            </a:r>
            <a:endParaRPr kumimoji="0" lang="en-US" sz="1800" b="0" i="0" u="none" strike="noStrike" kern="1200" cap="none" spc="0" normalizeH="0" baseline="0" noProof="0" dirty="0">
              <a:ln>
                <a:noFill/>
              </a:ln>
              <a:solidFill>
                <a:srgbClr val="041B2B"/>
              </a:solidFill>
              <a:effectLst/>
              <a:uLnTx/>
              <a:uFillTx/>
              <a:latin typeface="Source Han Sans CN Light" panose="020B0300000000000000" pitchFamily="34" charset="-128"/>
              <a:ea typeface="Source Han Sans CN Light" panose="020B0300000000000000" pitchFamily="34" charset="-128"/>
              <a:cs typeface="+mn-cs"/>
            </a:endParaRPr>
          </a:p>
        </p:txBody>
      </p:sp>
      <p:pic>
        <p:nvPicPr>
          <p:cNvPr id="4" name="Picture 3">
            <a:extLst>
              <a:ext uri="{FF2B5EF4-FFF2-40B4-BE49-F238E27FC236}">
                <a16:creationId xmlns:a16="http://schemas.microsoft.com/office/drawing/2014/main" id="{1FF40326-83A9-A1B5-8D41-3F003DBFAF15}"/>
              </a:ext>
            </a:extLst>
          </p:cNvPr>
          <p:cNvPicPr>
            <a:picLocks noChangeAspect="1"/>
          </p:cNvPicPr>
          <p:nvPr/>
        </p:nvPicPr>
        <p:blipFill rotWithShape="1">
          <a:blip r:embed="rId2"/>
          <a:srcRect l="40313" t="33194" r="39687" b="39342"/>
          <a:stretch/>
        </p:blipFill>
        <p:spPr>
          <a:xfrm>
            <a:off x="923925" y="1471497"/>
            <a:ext cx="3048000" cy="2354320"/>
          </a:xfrm>
          <a:prstGeom prst="rect">
            <a:avLst/>
          </a:prstGeom>
          <a:ln>
            <a:solidFill>
              <a:srgbClr val="FFFFFF">
                <a:lumMod val="65000"/>
              </a:srgbClr>
            </a:solidFill>
          </a:ln>
        </p:spPr>
      </p:pic>
      <p:pic>
        <p:nvPicPr>
          <p:cNvPr id="5" name="Picture 4">
            <a:extLst>
              <a:ext uri="{FF2B5EF4-FFF2-40B4-BE49-F238E27FC236}">
                <a16:creationId xmlns:a16="http://schemas.microsoft.com/office/drawing/2014/main" id="{BE3A756C-C59D-05C0-501B-83A59D8F79C8}"/>
              </a:ext>
            </a:extLst>
          </p:cNvPr>
          <p:cNvPicPr>
            <a:picLocks noChangeAspect="1"/>
          </p:cNvPicPr>
          <p:nvPr/>
        </p:nvPicPr>
        <p:blipFill>
          <a:blip r:embed="rId3"/>
          <a:stretch>
            <a:fillRect/>
          </a:stretch>
        </p:blipFill>
        <p:spPr>
          <a:xfrm>
            <a:off x="1733550" y="3914502"/>
            <a:ext cx="533400" cy="561975"/>
          </a:xfrm>
          <a:prstGeom prst="rect">
            <a:avLst/>
          </a:prstGeom>
        </p:spPr>
      </p:pic>
      <p:pic>
        <p:nvPicPr>
          <p:cNvPr id="6" name="Picture 5">
            <a:extLst>
              <a:ext uri="{FF2B5EF4-FFF2-40B4-BE49-F238E27FC236}">
                <a16:creationId xmlns:a16="http://schemas.microsoft.com/office/drawing/2014/main" id="{2C48386A-8C2B-CC53-4DA9-9F425411CD99}"/>
              </a:ext>
            </a:extLst>
          </p:cNvPr>
          <p:cNvPicPr>
            <a:picLocks noChangeAspect="1"/>
          </p:cNvPicPr>
          <p:nvPr/>
        </p:nvPicPr>
        <p:blipFill>
          <a:blip r:embed="rId4"/>
          <a:stretch>
            <a:fillRect/>
          </a:stretch>
        </p:blipFill>
        <p:spPr>
          <a:xfrm>
            <a:off x="2311401" y="3951837"/>
            <a:ext cx="571500" cy="542925"/>
          </a:xfrm>
          <a:prstGeom prst="rect">
            <a:avLst/>
          </a:prstGeom>
        </p:spPr>
      </p:pic>
      <p:pic>
        <p:nvPicPr>
          <p:cNvPr id="8" name="Picture 7">
            <a:extLst>
              <a:ext uri="{FF2B5EF4-FFF2-40B4-BE49-F238E27FC236}">
                <a16:creationId xmlns:a16="http://schemas.microsoft.com/office/drawing/2014/main" id="{86AB1C07-6882-4DD0-B8B7-331E89C590B0}"/>
              </a:ext>
            </a:extLst>
          </p:cNvPr>
          <p:cNvPicPr>
            <a:picLocks noChangeAspect="1"/>
          </p:cNvPicPr>
          <p:nvPr/>
        </p:nvPicPr>
        <p:blipFill>
          <a:blip r:embed="rId5"/>
          <a:stretch>
            <a:fillRect/>
          </a:stretch>
        </p:blipFill>
        <p:spPr>
          <a:xfrm>
            <a:off x="5395911" y="1062237"/>
            <a:ext cx="5986490" cy="4730788"/>
          </a:xfrm>
          <a:prstGeom prst="rect">
            <a:avLst/>
          </a:prstGeom>
          <a:ln>
            <a:solidFill>
              <a:schemeClr val="bg1">
                <a:lumMod val="85000"/>
              </a:schemeClr>
            </a:solidFill>
          </a:ln>
        </p:spPr>
      </p:pic>
    </p:spTree>
    <p:extLst>
      <p:ext uri="{BB962C8B-B14F-4D97-AF65-F5344CB8AC3E}">
        <p14:creationId xmlns:p14="http://schemas.microsoft.com/office/powerpoint/2010/main" val="2488737437"/>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44AF-02D4-37A0-D4DB-AF351C877BB3}"/>
              </a:ext>
            </a:extLst>
          </p:cNvPr>
          <p:cNvSpPr>
            <a:spLocks noGrp="1"/>
          </p:cNvSpPr>
          <p:nvPr>
            <p:ph type="title"/>
          </p:nvPr>
        </p:nvSpPr>
        <p:spPr/>
        <p:txBody>
          <a:bodyPr/>
          <a:lstStyle/>
          <a:p>
            <a:r>
              <a:rPr lang="en-US" sz="4400" dirty="0">
                <a:latin typeface="Source Han Sans CN Normal" panose="020B0400000000000000" pitchFamily="34" charset="-128"/>
                <a:ea typeface="Source Han Sans CN Normal" panose="020B0400000000000000" pitchFamily="34" charset="-128"/>
              </a:rPr>
              <a:t>CAS SciFinder Discovery Platform</a:t>
            </a:r>
            <a:r>
              <a:rPr lang="zh-CN" altLang="en-US" sz="4400" dirty="0">
                <a:latin typeface="Source Han Sans CN Normal" panose="020B0400000000000000" pitchFamily="34" charset="-128"/>
                <a:ea typeface="Source Han Sans CN Normal" panose="020B0400000000000000" pitchFamily="34" charset="-128"/>
              </a:rPr>
              <a:t>涵盖的工作流程解决方案</a:t>
            </a:r>
            <a:br>
              <a:rPr lang="zh-CN" altLang="en-US" sz="4400" dirty="0">
                <a:latin typeface="Source Han Sans CN Normal" panose="020B0400000000000000" pitchFamily="34" charset="-128"/>
                <a:ea typeface="Source Han Sans CN Normal" panose="020B0400000000000000" pitchFamily="34" charset="-128"/>
              </a:rPr>
            </a:br>
            <a:endParaRPr lang="en-US" sz="4400" dirty="0">
              <a:latin typeface="Source Han Sans CN Normal" panose="020B0400000000000000" pitchFamily="34" charset="-128"/>
              <a:ea typeface="Source Han Sans CN Normal" panose="020B0400000000000000" pitchFamily="34" charset="-128"/>
            </a:endParaRPr>
          </a:p>
        </p:txBody>
      </p:sp>
      <p:sp>
        <p:nvSpPr>
          <p:cNvPr id="3" name="Content Placeholder 2">
            <a:extLst>
              <a:ext uri="{FF2B5EF4-FFF2-40B4-BE49-F238E27FC236}">
                <a16:creationId xmlns:a16="http://schemas.microsoft.com/office/drawing/2014/main" id="{F052DC51-5A30-D07D-F220-C3F9D789B370}"/>
              </a:ext>
            </a:extLst>
          </p:cNvPr>
          <p:cNvSpPr txBox="1">
            <a:spLocks/>
          </p:cNvSpPr>
          <p:nvPr/>
        </p:nvSpPr>
        <p:spPr>
          <a:xfrm>
            <a:off x="4781875" y="2336660"/>
            <a:ext cx="6595189" cy="3070325"/>
          </a:xfrm>
          <a:prstGeom prst="rect">
            <a:avLst/>
          </a:prstGeom>
        </p:spPr>
        <p:txBody>
          <a:bodyPr/>
          <a:lstStyle>
            <a:lvl1pPr marL="2286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41B6E6"/>
              </a:buClr>
              <a:buSzPct val="200000"/>
              <a:buFont typeface="System Font Regular"/>
              <a:buNone/>
              <a:tabLst/>
              <a:defRPr/>
            </a:pP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新一代的权威科学研究工具，是化学及相关学科智能研究平台，提供全球全面、可靠的化学及相关学科研究信息和分析工具</a:t>
            </a: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457200" marR="0" lvl="1" indent="0" algn="l" defTabSz="914400" rtl="0" eaLnBrk="1" fontAlgn="auto" latinLnBrk="0" hangingPunct="1">
              <a:lnSpc>
                <a:spcPct val="100000"/>
              </a:lnSpc>
              <a:spcBef>
                <a:spcPts val="1200"/>
              </a:spcBef>
              <a:spcAft>
                <a:spcPts val="0"/>
              </a:spcAft>
              <a:buClr>
                <a:srgbClr val="41B6E6"/>
              </a:buClr>
              <a:buSzPct val="200000"/>
              <a:buFont typeface="System Font Regular"/>
              <a:buNone/>
              <a:tabLst/>
              <a:defRPr/>
            </a:pP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1200"/>
              </a:spcBef>
              <a:spcAft>
                <a:spcPts val="0"/>
              </a:spcAft>
              <a:buClr>
                <a:srgbClr val="41B6E6"/>
              </a:buClr>
              <a:buSzPct val="200000"/>
              <a:buFont typeface="System Font Regular"/>
              <a:buNone/>
              <a:tabLst/>
              <a:defRPr/>
            </a:pP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专业的配方数据库， 助力配方研究科学家快速评估配方、寻找可替代供应商和探索监管信息</a:t>
            </a: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457200" marR="0" lvl="1" indent="0" algn="l" defTabSz="914400" rtl="0" eaLnBrk="1" fontAlgn="auto" latinLnBrk="0" hangingPunct="1">
              <a:lnSpc>
                <a:spcPct val="100000"/>
              </a:lnSpc>
              <a:spcBef>
                <a:spcPts val="1200"/>
              </a:spcBef>
              <a:spcAft>
                <a:spcPts val="0"/>
              </a:spcAft>
              <a:buClr>
                <a:srgbClr val="41B6E6"/>
              </a:buClr>
              <a:buSzPct val="200000"/>
              <a:buFont typeface="System Font Regular"/>
              <a:buNone/>
              <a:tabLst/>
              <a:defRPr/>
            </a:pP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1200"/>
              </a:spcBef>
              <a:spcAft>
                <a:spcPts val="0"/>
              </a:spcAft>
              <a:buClr>
                <a:srgbClr val="41B6E6"/>
              </a:buClr>
              <a:buSzPct val="200000"/>
              <a:buFont typeface="System Font Regular"/>
              <a:buNone/>
              <a:tabLst/>
              <a:defRPr/>
            </a:pP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独特的分析方法详情数据库，有助于分析科学家快速获取详尽的分析方法信息、直接用于实验，并启发新方法的建立</a:t>
            </a:r>
            <a:endParaRPr kumimoji="0" 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1200"/>
              </a:spcBef>
              <a:spcAft>
                <a:spcPts val="0"/>
              </a:spcAft>
              <a:buClr>
                <a:srgbClr val="41B6E6"/>
              </a:buClr>
              <a:buSzPct val="200000"/>
              <a:buFont typeface="System Font Regular"/>
              <a:buNone/>
              <a:tabLst/>
              <a:defRPr/>
            </a:pP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0" marR="0" lvl="0" indent="0" algn="l" defTabSz="914400" rtl="0" eaLnBrk="1" fontAlgn="auto" latinLnBrk="0" hangingPunct="1">
              <a:lnSpc>
                <a:spcPct val="150000"/>
              </a:lnSpc>
              <a:spcBef>
                <a:spcPts val="1200"/>
              </a:spcBef>
              <a:spcAft>
                <a:spcPts val="0"/>
              </a:spcAft>
              <a:buClr>
                <a:srgbClr val="41B6E6"/>
              </a:buClr>
              <a:buSzPct val="200000"/>
              <a:buFont typeface="System Font Regular"/>
              <a:buNone/>
              <a:tabLst/>
              <a:defRPr/>
            </a:pPr>
            <a:endParaRPr kumimoji="0" lang="en-US" sz="14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pic>
        <p:nvPicPr>
          <p:cNvPr id="4" name="Picture 3">
            <a:extLst>
              <a:ext uri="{FF2B5EF4-FFF2-40B4-BE49-F238E27FC236}">
                <a16:creationId xmlns:a16="http://schemas.microsoft.com/office/drawing/2014/main" id="{0F18B581-6EA1-D02C-C8A6-E7DC1015517D}"/>
              </a:ext>
            </a:extLst>
          </p:cNvPr>
          <p:cNvPicPr>
            <a:picLocks noChangeAspect="1"/>
          </p:cNvPicPr>
          <p:nvPr/>
        </p:nvPicPr>
        <p:blipFill>
          <a:blip r:embed="rId2"/>
          <a:stretch>
            <a:fillRect/>
          </a:stretch>
        </p:blipFill>
        <p:spPr>
          <a:xfrm>
            <a:off x="814936" y="4496525"/>
            <a:ext cx="3829050" cy="676275"/>
          </a:xfrm>
          <a:prstGeom prst="rect">
            <a:avLst/>
          </a:prstGeom>
        </p:spPr>
      </p:pic>
      <p:pic>
        <p:nvPicPr>
          <p:cNvPr id="5" name="Picture 4">
            <a:extLst>
              <a:ext uri="{FF2B5EF4-FFF2-40B4-BE49-F238E27FC236}">
                <a16:creationId xmlns:a16="http://schemas.microsoft.com/office/drawing/2014/main" id="{855D08B3-524B-CA6D-F1B9-C491CC508338}"/>
              </a:ext>
            </a:extLst>
          </p:cNvPr>
          <p:cNvPicPr>
            <a:picLocks noChangeAspect="1"/>
          </p:cNvPicPr>
          <p:nvPr/>
        </p:nvPicPr>
        <p:blipFill>
          <a:blip r:embed="rId3"/>
          <a:stretch>
            <a:fillRect/>
          </a:stretch>
        </p:blipFill>
        <p:spPr>
          <a:xfrm>
            <a:off x="805197" y="3375337"/>
            <a:ext cx="2914650" cy="688917"/>
          </a:xfrm>
          <a:prstGeom prst="rect">
            <a:avLst/>
          </a:prstGeom>
        </p:spPr>
      </p:pic>
      <p:pic>
        <p:nvPicPr>
          <p:cNvPr id="6" name="Picture 5">
            <a:extLst>
              <a:ext uri="{FF2B5EF4-FFF2-40B4-BE49-F238E27FC236}">
                <a16:creationId xmlns:a16="http://schemas.microsoft.com/office/drawing/2014/main" id="{C5B40CF5-B7B3-74D3-D0EE-933E46DE81D3}"/>
              </a:ext>
            </a:extLst>
          </p:cNvPr>
          <p:cNvPicPr>
            <a:picLocks noChangeAspect="1"/>
          </p:cNvPicPr>
          <p:nvPr/>
        </p:nvPicPr>
        <p:blipFill>
          <a:blip r:embed="rId4"/>
          <a:stretch>
            <a:fillRect/>
          </a:stretch>
        </p:blipFill>
        <p:spPr>
          <a:xfrm>
            <a:off x="805197" y="2301221"/>
            <a:ext cx="3048000" cy="606490"/>
          </a:xfrm>
          <a:prstGeom prst="rect">
            <a:avLst/>
          </a:prstGeom>
        </p:spPr>
      </p:pic>
    </p:spTree>
    <p:extLst>
      <p:ext uri="{BB962C8B-B14F-4D97-AF65-F5344CB8AC3E}">
        <p14:creationId xmlns:p14="http://schemas.microsoft.com/office/powerpoint/2010/main" val="255929728"/>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4B50-8E6C-00AD-3D8F-3BCE5F6999FA}"/>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常见场景：盐的结构式检索</a:t>
            </a: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8A8A3779-442D-2A2F-6E5E-C3A78CEC3141}"/>
              </a:ext>
            </a:extLst>
          </p:cNvPr>
          <p:cNvPicPr>
            <a:picLocks noChangeAspect="1"/>
          </p:cNvPicPr>
          <p:nvPr/>
        </p:nvPicPr>
        <p:blipFill>
          <a:blip r:embed="rId2"/>
          <a:stretch>
            <a:fillRect/>
          </a:stretch>
        </p:blipFill>
        <p:spPr>
          <a:xfrm>
            <a:off x="201080" y="3920475"/>
            <a:ext cx="3100927" cy="224356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24A89C60-85C5-30E9-C67B-3F5569C2351B}"/>
              </a:ext>
            </a:extLst>
          </p:cNvPr>
          <p:cNvPicPr>
            <a:picLocks noChangeAspect="1"/>
          </p:cNvPicPr>
          <p:nvPr/>
        </p:nvPicPr>
        <p:blipFill>
          <a:blip r:embed="rId3"/>
          <a:stretch>
            <a:fillRect/>
          </a:stretch>
        </p:blipFill>
        <p:spPr>
          <a:xfrm>
            <a:off x="4545822" y="1314601"/>
            <a:ext cx="7103941" cy="4336061"/>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647E230A-D6CE-925F-35D5-57622D52DA68}"/>
              </a:ext>
            </a:extLst>
          </p:cNvPr>
          <p:cNvPicPr>
            <a:picLocks noChangeAspect="1"/>
          </p:cNvPicPr>
          <p:nvPr/>
        </p:nvPicPr>
        <p:blipFill>
          <a:blip r:embed="rId4"/>
          <a:stretch>
            <a:fillRect/>
          </a:stretch>
        </p:blipFill>
        <p:spPr>
          <a:xfrm>
            <a:off x="201080" y="1314602"/>
            <a:ext cx="4084265" cy="2354666"/>
          </a:xfrm>
          <a:prstGeom prst="rect">
            <a:avLst/>
          </a:prstGeom>
        </p:spPr>
      </p:pic>
    </p:spTree>
    <p:extLst>
      <p:ext uri="{BB962C8B-B14F-4D97-AF65-F5344CB8AC3E}">
        <p14:creationId xmlns:p14="http://schemas.microsoft.com/office/powerpoint/2010/main" val="1383474168"/>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94ACFE-50BE-4FC7-8391-800CC950715D}"/>
              </a:ext>
            </a:extLst>
          </p:cNvPr>
          <p:cNvPicPr>
            <a:picLocks noChangeAspect="1"/>
          </p:cNvPicPr>
          <p:nvPr/>
        </p:nvPicPr>
        <p:blipFill>
          <a:blip r:embed="rId2"/>
          <a:stretch>
            <a:fillRect/>
          </a:stretch>
        </p:blipFill>
        <p:spPr>
          <a:xfrm>
            <a:off x="371761" y="1586501"/>
            <a:ext cx="6281331" cy="4138987"/>
          </a:xfrm>
          <a:prstGeom prst="rect">
            <a:avLst/>
          </a:prstGeom>
          <a:ln>
            <a:solidFill>
              <a:schemeClr val="bg1">
                <a:lumMod val="65000"/>
              </a:schemeClr>
            </a:solidFill>
          </a:ln>
        </p:spPr>
      </p:pic>
      <p:pic>
        <p:nvPicPr>
          <p:cNvPr id="12" name="Picture 11">
            <a:extLst>
              <a:ext uri="{FF2B5EF4-FFF2-40B4-BE49-F238E27FC236}">
                <a16:creationId xmlns:a16="http://schemas.microsoft.com/office/drawing/2014/main" id="{CA11BAA0-2C45-46F0-8760-A57E9C1BD4E4}"/>
              </a:ext>
            </a:extLst>
          </p:cNvPr>
          <p:cNvPicPr>
            <a:picLocks noChangeAspect="1"/>
          </p:cNvPicPr>
          <p:nvPr/>
        </p:nvPicPr>
        <p:blipFill>
          <a:blip r:embed="rId3"/>
          <a:stretch>
            <a:fillRect/>
          </a:stretch>
        </p:blipFill>
        <p:spPr>
          <a:xfrm>
            <a:off x="5416739" y="2087421"/>
            <a:ext cx="6552654" cy="3710334"/>
          </a:xfrm>
          <a:prstGeom prst="rect">
            <a:avLst/>
          </a:prstGeom>
          <a:ln>
            <a:solidFill>
              <a:schemeClr val="bg1">
                <a:lumMod val="65000"/>
              </a:schemeClr>
            </a:solidFill>
          </a:ln>
        </p:spPr>
      </p:pic>
      <p:sp>
        <p:nvSpPr>
          <p:cNvPr id="13" name="Rectangle 12">
            <a:extLst>
              <a:ext uri="{FF2B5EF4-FFF2-40B4-BE49-F238E27FC236}">
                <a16:creationId xmlns:a16="http://schemas.microsoft.com/office/drawing/2014/main" id="{042AEF66-8718-456C-82BE-EA1C460FC03B}"/>
              </a:ext>
            </a:extLst>
          </p:cNvPr>
          <p:cNvSpPr/>
          <p:nvPr/>
        </p:nvSpPr>
        <p:spPr>
          <a:xfrm>
            <a:off x="5505076" y="3589414"/>
            <a:ext cx="1635463" cy="24284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87881C-EEAB-0E0D-1071-7799BCD78394}"/>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点击</a:t>
            </a:r>
            <a:r>
              <a:rPr lang="en-US" altLang="zh-CN" dirty="0">
                <a:latin typeface="Source Han Sans CN Normal" panose="020B0400000000000000" pitchFamily="34" charset="-128"/>
                <a:ea typeface="Source Han Sans CN Normal" panose="020B0400000000000000" pitchFamily="34" charset="-128"/>
              </a:rPr>
              <a:t>CAS RN</a:t>
            </a:r>
            <a:r>
              <a:rPr lang="zh-CN" altLang="en-US" dirty="0">
                <a:latin typeface="Source Han Sans CN Normal" panose="020B0400000000000000" pitchFamily="34" charset="-128"/>
                <a:ea typeface="Source Han Sans CN Normal" panose="020B0400000000000000" pitchFamily="34" charset="-128"/>
              </a:rPr>
              <a:t>获取物质详情；查看谱图和分子量信息</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32662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BCF02-3C7E-4AAA-9F4A-1401481B952C}"/>
              </a:ext>
            </a:extLst>
          </p:cNvPr>
          <p:cNvPicPr>
            <a:picLocks noChangeAspect="1"/>
          </p:cNvPicPr>
          <p:nvPr/>
        </p:nvPicPr>
        <p:blipFill>
          <a:blip r:embed="rId2"/>
          <a:stretch>
            <a:fillRect/>
          </a:stretch>
        </p:blipFill>
        <p:spPr>
          <a:xfrm>
            <a:off x="1952625" y="1047368"/>
            <a:ext cx="6731784" cy="5408640"/>
          </a:xfrm>
          <a:prstGeom prst="rect">
            <a:avLst/>
          </a:prstGeom>
          <a:ln>
            <a:solidFill>
              <a:schemeClr val="bg1">
                <a:lumMod val="65000"/>
              </a:schemeClr>
            </a:solidFill>
          </a:ln>
        </p:spPr>
      </p:pic>
      <p:sp>
        <p:nvSpPr>
          <p:cNvPr id="2" name="Title 1">
            <a:extLst>
              <a:ext uri="{FF2B5EF4-FFF2-40B4-BE49-F238E27FC236}">
                <a16:creationId xmlns:a16="http://schemas.microsoft.com/office/drawing/2014/main" id="{DD33FA55-209C-EBBC-65D8-D63BC308C556}"/>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物质详情中的核磁碳谱信息</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6583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B54BA-E01A-D021-B23D-27568485749A}"/>
              </a:ext>
            </a:extLst>
          </p:cNvPr>
          <p:cNvSpPr>
            <a:spLocks noGrp="1"/>
          </p:cNvSpPr>
          <p:nvPr>
            <p:ph type="body" sz="half" idx="23"/>
          </p:nvPr>
        </p:nvSpPr>
        <p:spPr>
          <a:xfrm>
            <a:off x="634999" y="1288932"/>
            <a:ext cx="6796554" cy="3771900"/>
          </a:xfrm>
        </p:spPr>
        <p:txBody>
          <a:bodyPr/>
          <a:lstStyle/>
          <a:p>
            <a:r>
              <a:rPr lang="zh-CN" altLang="en-US" sz="1800" dirty="0">
                <a:latin typeface="Source Han Sans CN Normal" panose="020B0400000000000000" pitchFamily="34" charset="-128"/>
                <a:ea typeface="Source Han Sans CN Normal" panose="020B0400000000000000" pitchFamily="34" charset="-128"/>
              </a:rPr>
              <a:t>物质检索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结构编辑器</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pPr lvl="2"/>
            <a:r>
              <a:rPr lang="en-US" altLang="zh-CN" sz="1800" dirty="0">
                <a:latin typeface="Source Han Sans CN Normal" panose="020B0400000000000000" pitchFamily="34" charset="-128"/>
                <a:ea typeface="Source Han Sans CN Normal" panose="020B0400000000000000" pitchFamily="34" charset="-128"/>
              </a:rPr>
              <a:t>Markush</a:t>
            </a:r>
            <a:r>
              <a:rPr lang="zh-CN" altLang="en-US" sz="1800" dirty="0">
                <a:latin typeface="Source Han Sans CN Normal" panose="020B0400000000000000" pitchFamily="34" charset="-128"/>
                <a:ea typeface="Source Han Sans CN Normal" panose="020B0400000000000000" pitchFamily="34" charset="-128"/>
              </a:rPr>
              <a:t>结构检索</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反应检索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反应筛选</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逆合成路线设计工具</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文献检索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专利查看</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分析方法查找</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制剂信息查找</a:t>
            </a:r>
            <a:endParaRPr lang="en-US" sz="1800" dirty="0">
              <a:latin typeface="Source Han Sans CN Normal" panose="020B0400000000000000" pitchFamily="34" charset="-128"/>
              <a:ea typeface="Source Han Sans CN Normal" panose="020B0400000000000000" pitchFamily="34" charset="-128"/>
            </a:endParaRPr>
          </a:p>
        </p:txBody>
      </p:sp>
      <p:sp>
        <p:nvSpPr>
          <p:cNvPr id="3" name="Text Placeholder 2">
            <a:extLst>
              <a:ext uri="{FF2B5EF4-FFF2-40B4-BE49-F238E27FC236}">
                <a16:creationId xmlns:a16="http://schemas.microsoft.com/office/drawing/2014/main" id="{022DA9D6-521A-8860-5DB5-C7EF9F457413}"/>
              </a:ext>
            </a:extLst>
          </p:cNvPr>
          <p:cNvSpPr>
            <a:spLocks noGrp="1"/>
          </p:cNvSpPr>
          <p:nvPr>
            <p:ph type="body" sz="quarter" idx="24"/>
          </p:nvPr>
        </p:nvSpPr>
        <p:spPr/>
        <p:txBody>
          <a:bodyPr/>
          <a:lstStyle/>
          <a:p>
            <a:r>
              <a:rPr lang="zh-CN" altLang="en-US" dirty="0">
                <a:latin typeface="Source Han Sans CN Normal" panose="020B0400000000000000" pitchFamily="34" charset="-128"/>
                <a:ea typeface="Source Han Sans CN Normal" panose="020B0400000000000000" pitchFamily="34" charset="-128"/>
              </a:rPr>
              <a:t>提纲</a:t>
            </a: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842148108"/>
      </p:ext>
    </p:extLst>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86E1-73AF-FEF5-0E7E-EF9A8261C40E}"/>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Markush</a:t>
            </a:r>
            <a:r>
              <a:rPr lang="zh-CN" altLang="en-US" dirty="0">
                <a:latin typeface="Source Han Sans CN Normal" panose="020B0400000000000000" pitchFamily="34" charset="-128"/>
                <a:ea typeface="Source Han Sans CN Normal" panose="020B0400000000000000" pitchFamily="34" charset="-128"/>
              </a:rPr>
              <a:t>检索的重要性</a:t>
            </a:r>
            <a:endParaRPr lang="en-US" dirty="0">
              <a:latin typeface="Source Han Sans CN Normal" panose="020B0400000000000000" pitchFamily="34" charset="-128"/>
              <a:ea typeface="Source Han Sans CN Normal" panose="020B0400000000000000" pitchFamily="34" charset="-128"/>
            </a:endParaRPr>
          </a:p>
        </p:txBody>
      </p:sp>
      <p:sp>
        <p:nvSpPr>
          <p:cNvPr id="3" name="Rectangle 2">
            <a:extLst>
              <a:ext uri="{FF2B5EF4-FFF2-40B4-BE49-F238E27FC236}">
                <a16:creationId xmlns:a16="http://schemas.microsoft.com/office/drawing/2014/main" id="{911CCB73-6A16-A777-06FD-85230817740A}"/>
              </a:ext>
            </a:extLst>
          </p:cNvPr>
          <p:cNvSpPr/>
          <p:nvPr/>
        </p:nvSpPr>
        <p:spPr>
          <a:xfrm>
            <a:off x="470337" y="1533986"/>
            <a:ext cx="11413066" cy="4644028"/>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专利中物质的标引方式：</a:t>
            </a:r>
            <a:endParaRPr kumimoji="0" lang="en-US" altLang="zh-CN"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171450" marR="0" lvl="0" indent="-1714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具体物质</a:t>
            </a:r>
            <a:r>
              <a:rPr kumimoji="0" lang="en-US" altLang="zh-CN"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[Specific Substance]</a:t>
            </a:r>
            <a:r>
              <a:rPr kumimoji="0" lang="zh-CN" altLang="en-US"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a:t>
            </a:r>
            <a:endParaRPr kumimoji="0" lang="en-US" altLang="zh-CN"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   —</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以具体化学结构陈述的特定物质，会被分配</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CAS RN</a:t>
            </a:r>
          </a:p>
          <a:p>
            <a:pPr marL="171450" marR="0" lvl="0" indent="-1714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预测性物质</a:t>
            </a:r>
            <a:r>
              <a:rPr kumimoji="0" lang="en-US" altLang="zh-CN"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[Prophetic Substance]</a:t>
            </a:r>
            <a:r>
              <a:rPr kumimoji="0" lang="zh-CN" altLang="en-US"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a:t>
            </a:r>
            <a:endParaRPr kumimoji="0" lang="en-US" altLang="zh-CN" sz="1600" b="1"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   —</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使用</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Markush</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结构陈述的预测物质，一个</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Markush</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可以陈述上百或上千个化学物质</a:t>
            </a:r>
            <a:endPar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   —</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被</a:t>
            </a:r>
            <a:r>
              <a:rPr kumimoji="0" 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Markush</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结构包含，但未被实施或呈现在表格、权利要求书或说明书中的结构，不会被</a:t>
            </a:r>
            <a:r>
              <a:rPr kumimoji="0" 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CAS</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分配</a:t>
            </a:r>
            <a:r>
              <a:rPr kumimoji="0" 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CAS Registry Number</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   —</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 </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Markush</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检索，能检索到仅通过结构检索检不到的专利</a:t>
            </a:r>
            <a:endParaRPr kumimoji="0" 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pic>
        <p:nvPicPr>
          <p:cNvPr id="4" name="Picture 3">
            <a:extLst>
              <a:ext uri="{FF2B5EF4-FFF2-40B4-BE49-F238E27FC236}">
                <a16:creationId xmlns:a16="http://schemas.microsoft.com/office/drawing/2014/main" id="{C1F523CF-FDED-CC61-4DDB-297D58916252}"/>
              </a:ext>
            </a:extLst>
          </p:cNvPr>
          <p:cNvPicPr>
            <a:picLocks noChangeAspect="1"/>
          </p:cNvPicPr>
          <p:nvPr/>
        </p:nvPicPr>
        <p:blipFill>
          <a:blip r:embed="rId2"/>
          <a:stretch>
            <a:fillRect/>
          </a:stretch>
        </p:blipFill>
        <p:spPr>
          <a:xfrm>
            <a:off x="5574199" y="1533986"/>
            <a:ext cx="6309204" cy="2085513"/>
          </a:xfrm>
          <a:prstGeom prst="rect">
            <a:avLst/>
          </a:prstGeom>
        </p:spPr>
      </p:pic>
    </p:spTree>
    <p:extLst>
      <p:ext uri="{BB962C8B-B14F-4D97-AF65-F5344CB8AC3E}">
        <p14:creationId xmlns:p14="http://schemas.microsoft.com/office/powerpoint/2010/main" val="1742686673"/>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959A-BC2B-7408-1A25-BDF6429254EE}"/>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完整的结构检索：先进行物质结构检索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D1AC8A15-8767-0C1D-14AC-1312D39D3E14}"/>
              </a:ext>
            </a:extLst>
          </p:cNvPr>
          <p:cNvPicPr>
            <a:picLocks noChangeAspect="1"/>
          </p:cNvPicPr>
          <p:nvPr/>
        </p:nvPicPr>
        <p:blipFill>
          <a:blip r:embed="rId2"/>
          <a:stretch>
            <a:fillRect/>
          </a:stretch>
        </p:blipFill>
        <p:spPr>
          <a:xfrm>
            <a:off x="457143" y="1472897"/>
            <a:ext cx="3468754" cy="1999572"/>
          </a:xfrm>
          <a:prstGeom prst="rect">
            <a:avLst/>
          </a:prstGeom>
        </p:spPr>
      </p:pic>
      <p:pic>
        <p:nvPicPr>
          <p:cNvPr id="6" name="Picture 5">
            <a:extLst>
              <a:ext uri="{FF2B5EF4-FFF2-40B4-BE49-F238E27FC236}">
                <a16:creationId xmlns:a16="http://schemas.microsoft.com/office/drawing/2014/main" id="{3671861B-11D4-FF30-6C83-06D369CF3568}"/>
              </a:ext>
            </a:extLst>
          </p:cNvPr>
          <p:cNvPicPr>
            <a:picLocks noChangeAspect="1"/>
          </p:cNvPicPr>
          <p:nvPr/>
        </p:nvPicPr>
        <p:blipFill>
          <a:blip r:embed="rId3"/>
          <a:stretch>
            <a:fillRect/>
          </a:stretch>
        </p:blipFill>
        <p:spPr>
          <a:xfrm>
            <a:off x="4618349" y="1270660"/>
            <a:ext cx="5700336" cy="4297872"/>
          </a:xfrm>
          <a:prstGeom prst="rect">
            <a:avLst/>
          </a:prstGeom>
          <a:ln>
            <a:solidFill>
              <a:schemeClr val="accent1"/>
            </a:solidFill>
          </a:ln>
        </p:spPr>
      </p:pic>
      <p:sp>
        <p:nvSpPr>
          <p:cNvPr id="7" name="Rectangle 6">
            <a:extLst>
              <a:ext uri="{FF2B5EF4-FFF2-40B4-BE49-F238E27FC236}">
                <a16:creationId xmlns:a16="http://schemas.microsoft.com/office/drawing/2014/main" id="{C2F5EC2D-6E4E-CDBE-F9FF-2C89AB31CF27}"/>
              </a:ext>
            </a:extLst>
          </p:cNvPr>
          <p:cNvSpPr/>
          <p:nvPr/>
        </p:nvSpPr>
        <p:spPr>
          <a:xfrm>
            <a:off x="937900" y="3674706"/>
            <a:ext cx="3126851" cy="11621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A</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s drawn, Substructure</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结果为</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0</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 </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Similarity</a:t>
            </a:r>
            <a:r>
              <a:rPr kumimoji="0" lang="zh-CN" alt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结果中物质最大相似度仅为</a:t>
            </a:r>
            <a:r>
              <a:rPr kumimoji="0" lang="en-US" altLang="zh-CN"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75-79%</a:t>
            </a:r>
            <a:endParaRPr kumimoji="0" lang="en-US" sz="16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endParaRPr>
          </a:p>
        </p:txBody>
      </p:sp>
      <p:sp>
        <p:nvSpPr>
          <p:cNvPr id="8" name="Rectangle 7">
            <a:extLst>
              <a:ext uri="{FF2B5EF4-FFF2-40B4-BE49-F238E27FC236}">
                <a16:creationId xmlns:a16="http://schemas.microsoft.com/office/drawing/2014/main" id="{08503E48-3B4D-CDAD-31EC-6798792C8E12}"/>
              </a:ext>
            </a:extLst>
          </p:cNvPr>
          <p:cNvSpPr/>
          <p:nvPr/>
        </p:nvSpPr>
        <p:spPr>
          <a:xfrm>
            <a:off x="4618349" y="2473006"/>
            <a:ext cx="1317038" cy="1075086"/>
          </a:xfrm>
          <a:prstGeom prst="rect">
            <a:avLst/>
          </a:prstGeom>
          <a:noFill/>
          <a:ln w="28575" cap="flat" cmpd="sng" algn="ctr">
            <a:solidFill>
              <a:srgbClr val="41B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endParaRPr>
          </a:p>
        </p:txBody>
      </p:sp>
    </p:spTree>
    <p:extLst>
      <p:ext uri="{BB962C8B-B14F-4D97-AF65-F5344CB8AC3E}">
        <p14:creationId xmlns:p14="http://schemas.microsoft.com/office/powerpoint/2010/main" val="448062881"/>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71B1-DAF5-6117-D672-929ED69E5868}"/>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完整的结构检索：再进行物质</a:t>
            </a:r>
            <a:r>
              <a:rPr lang="en-US" altLang="zh-CN" dirty="0">
                <a:latin typeface="Source Han Sans CN Normal" panose="020B0400000000000000" pitchFamily="34" charset="-128"/>
                <a:ea typeface="Source Han Sans CN Normal" panose="020B0400000000000000" pitchFamily="34" charset="-128"/>
              </a:rPr>
              <a:t>Markush</a:t>
            </a:r>
            <a:r>
              <a:rPr lang="zh-CN" altLang="en-US" dirty="0">
                <a:latin typeface="Source Han Sans CN Normal" panose="020B0400000000000000" pitchFamily="34" charset="-128"/>
                <a:ea typeface="Source Han Sans CN Normal" panose="020B0400000000000000" pitchFamily="34" charset="-128"/>
              </a:rPr>
              <a:t>结构检索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F82B2E46-3418-C551-1C62-F23E5FEDDFEA}"/>
              </a:ext>
            </a:extLst>
          </p:cNvPr>
          <p:cNvPicPr>
            <a:picLocks noChangeAspect="1"/>
          </p:cNvPicPr>
          <p:nvPr/>
        </p:nvPicPr>
        <p:blipFill>
          <a:blip r:embed="rId2"/>
          <a:stretch>
            <a:fillRect/>
          </a:stretch>
        </p:blipFill>
        <p:spPr>
          <a:xfrm>
            <a:off x="564204" y="1625258"/>
            <a:ext cx="8585504" cy="4610926"/>
          </a:xfrm>
          <a:prstGeom prst="rect">
            <a:avLst/>
          </a:prstGeom>
          <a:ln>
            <a:solidFill>
              <a:schemeClr val="accent1"/>
            </a:solidFill>
          </a:ln>
        </p:spPr>
      </p:pic>
    </p:spTree>
    <p:extLst>
      <p:ext uri="{BB962C8B-B14F-4D97-AF65-F5344CB8AC3E}">
        <p14:creationId xmlns:p14="http://schemas.microsoft.com/office/powerpoint/2010/main" val="112433953"/>
      </p:ext>
    </p:extLst>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4613-C884-99C4-5D42-6C86D8B26D6C}"/>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例：如何检索公开报道的、类似骨架结构的物质？</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23ED207D-331B-1179-FE2B-09696099CF48}"/>
              </a:ext>
            </a:extLst>
          </p:cNvPr>
          <p:cNvPicPr>
            <a:picLocks noChangeAspect="1"/>
          </p:cNvPicPr>
          <p:nvPr/>
        </p:nvPicPr>
        <p:blipFill>
          <a:blip r:embed="rId2"/>
          <a:stretch>
            <a:fillRect/>
          </a:stretch>
        </p:blipFill>
        <p:spPr>
          <a:xfrm>
            <a:off x="2745396" y="2004944"/>
            <a:ext cx="5518790" cy="2364019"/>
          </a:xfrm>
          <a:prstGeom prst="rect">
            <a:avLst/>
          </a:prstGeom>
        </p:spPr>
      </p:pic>
    </p:spTree>
    <p:extLst>
      <p:ext uri="{BB962C8B-B14F-4D97-AF65-F5344CB8AC3E}">
        <p14:creationId xmlns:p14="http://schemas.microsoft.com/office/powerpoint/2010/main" val="718997485"/>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1735-57B9-770D-1B10-309ECF994FEE}"/>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物质检索：获取已被报道的亚结构和相似结构</a:t>
            </a: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84A26DE3-5B94-1C8C-4519-E7D8EE68DECB}"/>
              </a:ext>
            </a:extLst>
          </p:cNvPr>
          <p:cNvPicPr>
            <a:picLocks noChangeAspect="1"/>
          </p:cNvPicPr>
          <p:nvPr/>
        </p:nvPicPr>
        <p:blipFill>
          <a:blip r:embed="rId2"/>
          <a:stretch>
            <a:fillRect/>
          </a:stretch>
        </p:blipFill>
        <p:spPr>
          <a:xfrm>
            <a:off x="152848" y="1687828"/>
            <a:ext cx="5554628" cy="3656211"/>
          </a:xfrm>
          <a:prstGeom prst="rect">
            <a:avLst/>
          </a:prstGeom>
          <a:ln>
            <a:solidFill>
              <a:schemeClr val="accent1"/>
            </a:solidFill>
          </a:ln>
        </p:spPr>
      </p:pic>
      <p:pic>
        <p:nvPicPr>
          <p:cNvPr id="6" name="Picture 5">
            <a:extLst>
              <a:ext uri="{FF2B5EF4-FFF2-40B4-BE49-F238E27FC236}">
                <a16:creationId xmlns:a16="http://schemas.microsoft.com/office/drawing/2014/main" id="{C992D123-1257-C0AA-15DE-BA6DE36B44CD}"/>
              </a:ext>
            </a:extLst>
          </p:cNvPr>
          <p:cNvPicPr>
            <a:picLocks noChangeAspect="1"/>
          </p:cNvPicPr>
          <p:nvPr/>
        </p:nvPicPr>
        <p:blipFill>
          <a:blip r:embed="rId3"/>
          <a:stretch>
            <a:fillRect/>
          </a:stretch>
        </p:blipFill>
        <p:spPr>
          <a:xfrm>
            <a:off x="5842304" y="1687828"/>
            <a:ext cx="6003227" cy="3656211"/>
          </a:xfrm>
          <a:prstGeom prst="rect">
            <a:avLst/>
          </a:prstGeom>
          <a:ln>
            <a:solidFill>
              <a:schemeClr val="accent1"/>
            </a:solidFill>
          </a:ln>
        </p:spPr>
      </p:pic>
    </p:spTree>
    <p:extLst>
      <p:ext uri="{BB962C8B-B14F-4D97-AF65-F5344CB8AC3E}">
        <p14:creationId xmlns:p14="http://schemas.microsoft.com/office/powerpoint/2010/main" val="2733949174"/>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659E-06FB-55F9-631A-546BF11DC355}"/>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CAS Markush: Markush</a:t>
            </a:r>
            <a:r>
              <a:rPr lang="zh-CN" altLang="en-US" dirty="0">
                <a:latin typeface="Source Han Sans CN Normal" panose="020B0400000000000000" pitchFamily="34" charset="-128"/>
                <a:ea typeface="Source Han Sans CN Normal" panose="020B0400000000000000" pitchFamily="34" charset="-128"/>
              </a:rPr>
              <a:t>结构检索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B0B8A732-DCE6-5A99-8171-937E31CD7507}"/>
              </a:ext>
            </a:extLst>
          </p:cNvPr>
          <p:cNvPicPr>
            <a:picLocks noChangeAspect="1"/>
          </p:cNvPicPr>
          <p:nvPr/>
        </p:nvPicPr>
        <p:blipFill>
          <a:blip r:embed="rId2"/>
          <a:stretch>
            <a:fillRect/>
          </a:stretch>
        </p:blipFill>
        <p:spPr>
          <a:xfrm>
            <a:off x="1276818" y="1085635"/>
            <a:ext cx="3062295" cy="1311759"/>
          </a:xfrm>
          <a:prstGeom prst="rect">
            <a:avLst/>
          </a:prstGeom>
        </p:spPr>
      </p:pic>
      <p:pic>
        <p:nvPicPr>
          <p:cNvPr id="5" name="Picture 4">
            <a:extLst>
              <a:ext uri="{FF2B5EF4-FFF2-40B4-BE49-F238E27FC236}">
                <a16:creationId xmlns:a16="http://schemas.microsoft.com/office/drawing/2014/main" id="{2B951D37-3065-7C3A-3627-021E77F37EDC}"/>
              </a:ext>
            </a:extLst>
          </p:cNvPr>
          <p:cNvPicPr>
            <a:picLocks noChangeAspect="1"/>
          </p:cNvPicPr>
          <p:nvPr/>
        </p:nvPicPr>
        <p:blipFill>
          <a:blip r:embed="rId3"/>
          <a:stretch>
            <a:fillRect/>
          </a:stretch>
        </p:blipFill>
        <p:spPr>
          <a:xfrm>
            <a:off x="392289" y="2607659"/>
            <a:ext cx="5592376" cy="3295629"/>
          </a:xfrm>
          <a:prstGeom prst="rect">
            <a:avLst/>
          </a:prstGeom>
        </p:spPr>
      </p:pic>
      <p:pic>
        <p:nvPicPr>
          <p:cNvPr id="7" name="Picture 6">
            <a:extLst>
              <a:ext uri="{FF2B5EF4-FFF2-40B4-BE49-F238E27FC236}">
                <a16:creationId xmlns:a16="http://schemas.microsoft.com/office/drawing/2014/main" id="{9A9BE552-697F-8B60-F815-11D4B0008EC2}"/>
              </a:ext>
            </a:extLst>
          </p:cNvPr>
          <p:cNvPicPr>
            <a:picLocks noChangeAspect="1"/>
          </p:cNvPicPr>
          <p:nvPr/>
        </p:nvPicPr>
        <p:blipFill>
          <a:blip r:embed="rId4"/>
          <a:stretch>
            <a:fillRect/>
          </a:stretch>
        </p:blipFill>
        <p:spPr>
          <a:xfrm>
            <a:off x="7396990" y="1270660"/>
            <a:ext cx="1757961" cy="1288975"/>
          </a:xfrm>
          <a:prstGeom prst="rect">
            <a:avLst/>
          </a:prstGeom>
        </p:spPr>
      </p:pic>
      <p:pic>
        <p:nvPicPr>
          <p:cNvPr id="9" name="Picture 8">
            <a:extLst>
              <a:ext uri="{FF2B5EF4-FFF2-40B4-BE49-F238E27FC236}">
                <a16:creationId xmlns:a16="http://schemas.microsoft.com/office/drawing/2014/main" id="{1D8DDE98-5395-5CA5-0D3D-C254B598A04A}"/>
              </a:ext>
            </a:extLst>
          </p:cNvPr>
          <p:cNvPicPr>
            <a:picLocks noChangeAspect="1"/>
          </p:cNvPicPr>
          <p:nvPr/>
        </p:nvPicPr>
        <p:blipFill>
          <a:blip r:embed="rId5"/>
          <a:stretch>
            <a:fillRect/>
          </a:stretch>
        </p:blipFill>
        <p:spPr>
          <a:xfrm>
            <a:off x="6207337" y="2607659"/>
            <a:ext cx="5497771" cy="3204530"/>
          </a:xfrm>
          <a:prstGeom prst="rect">
            <a:avLst/>
          </a:prstGeom>
          <a:ln>
            <a:solidFill>
              <a:schemeClr val="accent1"/>
            </a:solidFill>
          </a:ln>
        </p:spPr>
      </p:pic>
    </p:spTree>
    <p:extLst>
      <p:ext uri="{BB962C8B-B14F-4D97-AF65-F5344CB8AC3E}">
        <p14:creationId xmlns:p14="http://schemas.microsoft.com/office/powerpoint/2010/main" val="1656741534"/>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B54BA-E01A-D021-B23D-27568485749A}"/>
              </a:ext>
            </a:extLst>
          </p:cNvPr>
          <p:cNvSpPr>
            <a:spLocks noGrp="1"/>
          </p:cNvSpPr>
          <p:nvPr>
            <p:ph type="body" sz="half" idx="23"/>
          </p:nvPr>
        </p:nvSpPr>
        <p:spPr>
          <a:xfrm>
            <a:off x="634999" y="1288932"/>
            <a:ext cx="6796554" cy="3771900"/>
          </a:xfrm>
        </p:spPr>
        <p:txBody>
          <a:bodyPr/>
          <a:lstStyle/>
          <a:p>
            <a:r>
              <a:rPr lang="zh-CN" altLang="en-US" sz="1800" dirty="0">
                <a:latin typeface="Source Han Sans CN Normal" panose="020B0400000000000000" pitchFamily="34" charset="-128"/>
                <a:ea typeface="Source Han Sans CN Normal" panose="020B0400000000000000" pitchFamily="34" charset="-128"/>
              </a:rPr>
              <a:t>物质检索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结构编辑器</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pPr lvl="2"/>
            <a:r>
              <a:rPr lang="en-US" altLang="zh-CN" sz="1800" dirty="0">
                <a:latin typeface="Source Han Sans CN Normal" panose="020B0400000000000000" pitchFamily="34" charset="-128"/>
                <a:ea typeface="Source Han Sans CN Normal" panose="020B0400000000000000" pitchFamily="34" charset="-128"/>
              </a:rPr>
              <a:t>Markush</a:t>
            </a:r>
            <a:r>
              <a:rPr lang="zh-CN" altLang="en-US" sz="1800" dirty="0">
                <a:latin typeface="Source Han Sans CN Normal" panose="020B0400000000000000" pitchFamily="34" charset="-128"/>
                <a:ea typeface="Source Han Sans CN Normal" panose="020B0400000000000000" pitchFamily="34" charset="-128"/>
              </a:rPr>
              <a:t>结构检索</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反应检索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反应筛选</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逆合成路线设计工具</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文献检索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专利查看</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分析方法查找</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制剂信息查找</a:t>
            </a:r>
            <a:endParaRPr lang="en-US" sz="1800" dirty="0">
              <a:latin typeface="Source Han Sans CN Normal" panose="020B0400000000000000" pitchFamily="34" charset="-128"/>
              <a:ea typeface="Source Han Sans CN Normal" panose="020B0400000000000000" pitchFamily="34" charset="-128"/>
            </a:endParaRPr>
          </a:p>
        </p:txBody>
      </p:sp>
      <p:sp>
        <p:nvSpPr>
          <p:cNvPr id="3" name="Text Placeholder 2">
            <a:extLst>
              <a:ext uri="{FF2B5EF4-FFF2-40B4-BE49-F238E27FC236}">
                <a16:creationId xmlns:a16="http://schemas.microsoft.com/office/drawing/2014/main" id="{022DA9D6-521A-8860-5DB5-C7EF9F457413}"/>
              </a:ext>
            </a:extLst>
          </p:cNvPr>
          <p:cNvSpPr>
            <a:spLocks noGrp="1"/>
          </p:cNvSpPr>
          <p:nvPr>
            <p:ph type="body" sz="quarter" idx="24"/>
          </p:nvPr>
        </p:nvSpPr>
        <p:spPr/>
        <p:txBody>
          <a:bodyPr/>
          <a:lstStyle/>
          <a:p>
            <a:r>
              <a:rPr lang="zh-CN" altLang="en-US" dirty="0">
                <a:latin typeface="Source Han Sans CN Normal" panose="020B0400000000000000" pitchFamily="34" charset="-128"/>
                <a:ea typeface="Source Han Sans CN Normal" panose="020B0400000000000000" pitchFamily="34" charset="-128"/>
              </a:rPr>
              <a:t>提纲</a:t>
            </a: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145847370"/>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9875-A224-0A74-9470-2B54EE05CAF0}"/>
              </a:ext>
            </a:extLst>
          </p:cNvPr>
          <p:cNvSpPr>
            <a:spLocks noGrp="1"/>
          </p:cNvSpPr>
          <p:nvPr>
            <p:ph type="title"/>
          </p:nvPr>
        </p:nvSpPr>
        <p:spPr/>
        <p:txBody>
          <a:bodyPr/>
          <a:lstStyle/>
          <a:p>
            <a:r>
              <a:rPr kumimoji="0" lang="en-US" sz="4500" b="1" i="0" u="none" strike="noStrike" kern="1200" cap="none" spc="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CAS Markush: Markush</a:t>
            </a:r>
            <a:r>
              <a:rPr kumimoji="0" lang="zh-CN" altLang="en-US" sz="4500" b="1" i="0" u="none" strike="noStrike" kern="1200" cap="none" spc="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结构检索</a:t>
            </a:r>
            <a:endParaRPr lang="en-US" dirty="0"/>
          </a:p>
        </p:txBody>
      </p:sp>
      <p:pic>
        <p:nvPicPr>
          <p:cNvPr id="3" name="Picture 2">
            <a:extLst>
              <a:ext uri="{FF2B5EF4-FFF2-40B4-BE49-F238E27FC236}">
                <a16:creationId xmlns:a16="http://schemas.microsoft.com/office/drawing/2014/main" id="{D50286D1-8939-FEA4-85D8-EEBE9A062ECB}"/>
              </a:ext>
            </a:extLst>
          </p:cNvPr>
          <p:cNvPicPr>
            <a:picLocks noChangeAspect="1"/>
          </p:cNvPicPr>
          <p:nvPr/>
        </p:nvPicPr>
        <p:blipFill>
          <a:blip r:embed="rId2"/>
          <a:stretch>
            <a:fillRect/>
          </a:stretch>
        </p:blipFill>
        <p:spPr>
          <a:xfrm>
            <a:off x="1799273" y="920181"/>
            <a:ext cx="2191702" cy="1227109"/>
          </a:xfrm>
          <a:prstGeom prst="rect">
            <a:avLst/>
          </a:prstGeom>
        </p:spPr>
      </p:pic>
      <p:sp>
        <p:nvSpPr>
          <p:cNvPr id="4" name="TextBox 3">
            <a:extLst>
              <a:ext uri="{FF2B5EF4-FFF2-40B4-BE49-F238E27FC236}">
                <a16:creationId xmlns:a16="http://schemas.microsoft.com/office/drawing/2014/main" id="{75F57F7B-D58A-F8E7-7C49-9FC9576391BF}"/>
              </a:ext>
            </a:extLst>
          </p:cNvPr>
          <p:cNvSpPr txBox="1"/>
          <p:nvPr/>
        </p:nvSpPr>
        <p:spPr>
          <a:xfrm>
            <a:off x="9166890" y="1624701"/>
            <a:ext cx="2554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rPr>
              <a:t>(R1 = C, N; R2 = C, N, O, S)</a:t>
            </a:r>
          </a:p>
        </p:txBody>
      </p:sp>
      <p:pic>
        <p:nvPicPr>
          <p:cNvPr id="5" name="Picture 4">
            <a:extLst>
              <a:ext uri="{FF2B5EF4-FFF2-40B4-BE49-F238E27FC236}">
                <a16:creationId xmlns:a16="http://schemas.microsoft.com/office/drawing/2014/main" id="{9D4B05E8-DE05-E1B4-40B4-FC5987108FDC}"/>
              </a:ext>
            </a:extLst>
          </p:cNvPr>
          <p:cNvPicPr>
            <a:picLocks noChangeAspect="1"/>
          </p:cNvPicPr>
          <p:nvPr/>
        </p:nvPicPr>
        <p:blipFill rotWithShape="1">
          <a:blip r:embed="rId3"/>
          <a:srcRect l="11796" t="9584" r="13595" b="11182"/>
          <a:stretch/>
        </p:blipFill>
        <p:spPr>
          <a:xfrm>
            <a:off x="161925" y="2287331"/>
            <a:ext cx="5934075" cy="3544840"/>
          </a:xfrm>
          <a:prstGeom prst="rect">
            <a:avLst/>
          </a:prstGeom>
          <a:ln>
            <a:solidFill>
              <a:srgbClr val="FFFFFF">
                <a:lumMod val="75000"/>
              </a:srgbClr>
            </a:solidFill>
          </a:ln>
        </p:spPr>
      </p:pic>
      <p:pic>
        <p:nvPicPr>
          <p:cNvPr id="6" name="Picture 5">
            <a:extLst>
              <a:ext uri="{FF2B5EF4-FFF2-40B4-BE49-F238E27FC236}">
                <a16:creationId xmlns:a16="http://schemas.microsoft.com/office/drawing/2014/main" id="{C19F7B52-4EC6-45B7-43E5-1747F24468FE}"/>
              </a:ext>
            </a:extLst>
          </p:cNvPr>
          <p:cNvPicPr>
            <a:picLocks noChangeAspect="1"/>
          </p:cNvPicPr>
          <p:nvPr/>
        </p:nvPicPr>
        <p:blipFill rotWithShape="1">
          <a:blip r:embed="rId4"/>
          <a:srcRect l="40695" t="40972" r="46608" b="44597"/>
          <a:stretch/>
        </p:blipFill>
        <p:spPr>
          <a:xfrm>
            <a:off x="6947971" y="991857"/>
            <a:ext cx="1872180" cy="1196919"/>
          </a:xfrm>
          <a:prstGeom prst="rect">
            <a:avLst/>
          </a:prstGeom>
        </p:spPr>
      </p:pic>
      <p:pic>
        <p:nvPicPr>
          <p:cNvPr id="7" name="Picture 6">
            <a:extLst>
              <a:ext uri="{FF2B5EF4-FFF2-40B4-BE49-F238E27FC236}">
                <a16:creationId xmlns:a16="http://schemas.microsoft.com/office/drawing/2014/main" id="{EAA42AC4-D565-E1BC-5AEB-0F466FD09252}"/>
              </a:ext>
            </a:extLst>
          </p:cNvPr>
          <p:cNvPicPr>
            <a:picLocks noChangeAspect="1"/>
          </p:cNvPicPr>
          <p:nvPr/>
        </p:nvPicPr>
        <p:blipFill rotWithShape="1">
          <a:blip r:embed="rId5"/>
          <a:srcRect l="12344" t="10577" r="13515" b="22696"/>
          <a:stretch/>
        </p:blipFill>
        <p:spPr>
          <a:xfrm>
            <a:off x="6134102" y="2287331"/>
            <a:ext cx="5934075" cy="3004147"/>
          </a:xfrm>
          <a:prstGeom prst="rect">
            <a:avLst/>
          </a:prstGeom>
          <a:ln>
            <a:solidFill>
              <a:srgbClr val="FFFFFF">
                <a:lumMod val="75000"/>
              </a:srgbClr>
            </a:solidFill>
          </a:ln>
        </p:spPr>
      </p:pic>
      <p:sp>
        <p:nvSpPr>
          <p:cNvPr id="8" name="TextBox 7">
            <a:extLst>
              <a:ext uri="{FF2B5EF4-FFF2-40B4-BE49-F238E27FC236}">
                <a16:creationId xmlns:a16="http://schemas.microsoft.com/office/drawing/2014/main" id="{6DCAAAE9-597A-A3F4-A577-310C3DBBDD41}"/>
              </a:ext>
            </a:extLst>
          </p:cNvPr>
          <p:cNvSpPr txBox="1"/>
          <p:nvPr/>
        </p:nvSpPr>
        <p:spPr>
          <a:xfrm flipH="1">
            <a:off x="1093780" y="6000548"/>
            <a:ext cx="75787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CAS Markush</a:t>
            </a: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rPr>
              <a:t>中检索：推荐使用通式结构和核心骨架结构来缩放结构范围。</a:t>
            </a:r>
            <a:endParaRPr kumimoji="0" 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mn-cs"/>
            </a:endParaRPr>
          </a:p>
        </p:txBody>
      </p:sp>
    </p:spTree>
    <p:extLst>
      <p:ext uri="{BB962C8B-B14F-4D97-AF65-F5344CB8AC3E}">
        <p14:creationId xmlns:p14="http://schemas.microsoft.com/office/powerpoint/2010/main" val="792737845"/>
      </p:ext>
    </p:extLst>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B54BA-E01A-D021-B23D-27568485749A}"/>
              </a:ext>
            </a:extLst>
          </p:cNvPr>
          <p:cNvSpPr>
            <a:spLocks noGrp="1"/>
          </p:cNvSpPr>
          <p:nvPr>
            <p:ph type="body" sz="half" idx="23"/>
          </p:nvPr>
        </p:nvSpPr>
        <p:spPr>
          <a:xfrm>
            <a:off x="634999" y="1288932"/>
            <a:ext cx="6796554" cy="3771900"/>
          </a:xfrm>
        </p:spPr>
        <p:txBody>
          <a:bodyPr/>
          <a:lstStyle/>
          <a:p>
            <a:r>
              <a:rPr lang="zh-CN" altLang="en-US" sz="1800" dirty="0">
                <a:latin typeface="Source Han Sans CN Normal" panose="020B0400000000000000" pitchFamily="34" charset="-128"/>
                <a:ea typeface="Source Han Sans CN Normal" panose="020B0400000000000000" pitchFamily="34" charset="-128"/>
              </a:rPr>
              <a:t>物质检索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结构编辑器</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pPr lvl="2"/>
            <a:r>
              <a:rPr lang="en-US" altLang="zh-CN" sz="1800" dirty="0">
                <a:latin typeface="Source Han Sans CN Normal" panose="020B0400000000000000" pitchFamily="34" charset="-128"/>
                <a:ea typeface="Source Han Sans CN Normal" panose="020B0400000000000000" pitchFamily="34" charset="-128"/>
              </a:rPr>
              <a:t>Markush</a:t>
            </a:r>
            <a:r>
              <a:rPr lang="zh-CN" altLang="en-US" sz="1800" dirty="0">
                <a:latin typeface="Source Han Sans CN Normal" panose="020B0400000000000000" pitchFamily="34" charset="-128"/>
                <a:ea typeface="Source Han Sans CN Normal" panose="020B0400000000000000" pitchFamily="34" charset="-128"/>
              </a:rPr>
              <a:t>结构检索</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反应检索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highlight>
                  <a:srgbClr val="FFFF00"/>
                </a:highlight>
                <a:latin typeface="Source Han Sans CN Normal" panose="020B0400000000000000" pitchFamily="34" charset="-128"/>
                <a:ea typeface="Source Han Sans CN Normal" panose="020B0400000000000000" pitchFamily="34" charset="-128"/>
              </a:rPr>
              <a:t>反应筛选</a:t>
            </a:r>
            <a:endParaRPr lang="en-US" altLang="zh-CN" sz="1800" dirty="0">
              <a:highlight>
                <a:srgbClr val="FFFF00"/>
              </a:highlight>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逆合成路线设计工具</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文献检索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专利查看</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分析方法查找</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制剂信息查找</a:t>
            </a:r>
            <a:endParaRPr lang="en-US" sz="1800" dirty="0">
              <a:latin typeface="Source Han Sans CN Normal" panose="020B0400000000000000" pitchFamily="34" charset="-128"/>
              <a:ea typeface="Source Han Sans CN Normal" panose="020B0400000000000000" pitchFamily="34" charset="-128"/>
            </a:endParaRPr>
          </a:p>
        </p:txBody>
      </p:sp>
      <p:sp>
        <p:nvSpPr>
          <p:cNvPr id="3" name="Text Placeholder 2">
            <a:extLst>
              <a:ext uri="{FF2B5EF4-FFF2-40B4-BE49-F238E27FC236}">
                <a16:creationId xmlns:a16="http://schemas.microsoft.com/office/drawing/2014/main" id="{022DA9D6-521A-8860-5DB5-C7EF9F457413}"/>
              </a:ext>
            </a:extLst>
          </p:cNvPr>
          <p:cNvSpPr>
            <a:spLocks noGrp="1"/>
          </p:cNvSpPr>
          <p:nvPr>
            <p:ph type="body" sz="quarter" idx="24"/>
          </p:nvPr>
        </p:nvSpPr>
        <p:spPr/>
        <p:txBody>
          <a:bodyPr/>
          <a:lstStyle/>
          <a:p>
            <a:r>
              <a:rPr lang="zh-CN" altLang="en-US" dirty="0">
                <a:latin typeface="Source Han Sans CN Normal" panose="020B0400000000000000" pitchFamily="34" charset="-128"/>
                <a:ea typeface="Source Han Sans CN Normal" panose="020B0400000000000000" pitchFamily="34" charset="-128"/>
              </a:rPr>
              <a:t>提纲</a:t>
            </a: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831893145"/>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AC98C1F-1838-467B-9A7D-350E04873F09}"/>
              </a:ext>
            </a:extLst>
          </p:cNvPr>
          <p:cNvSpPr txBox="1"/>
          <p:nvPr/>
        </p:nvSpPr>
        <p:spPr>
          <a:xfrm flipH="1">
            <a:off x="7318233" y="4257260"/>
            <a:ext cx="4873767" cy="4654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通过</a:t>
            </a:r>
            <a:r>
              <a:rPr kumimoji="0" lang="en-US" altLang="zh-CN"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Retrosynthesis Plan</a:t>
            </a: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获取逆合成反应路线</a:t>
            </a:r>
            <a:endParaRPr kumimoji="0" lang="en-US" altLang="zh-CN"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7264C391-8B4B-89F5-011B-FCACDC6C1261}"/>
              </a:ext>
            </a:extLst>
          </p:cNvPr>
          <p:cNvPicPr>
            <a:picLocks noChangeAspect="1"/>
          </p:cNvPicPr>
          <p:nvPr/>
        </p:nvPicPr>
        <p:blipFill>
          <a:blip r:embed="rId2"/>
          <a:stretch>
            <a:fillRect/>
          </a:stretch>
        </p:blipFill>
        <p:spPr>
          <a:xfrm>
            <a:off x="1038225" y="3146711"/>
            <a:ext cx="5614336" cy="3317746"/>
          </a:xfrm>
          <a:prstGeom prst="rect">
            <a:avLst/>
          </a:prstGeom>
          <a:ln>
            <a:solidFill>
              <a:schemeClr val="bg1">
                <a:lumMod val="65000"/>
              </a:schemeClr>
            </a:solidFill>
          </a:ln>
        </p:spPr>
      </p:pic>
      <p:sp>
        <p:nvSpPr>
          <p:cNvPr id="5" name="Rectangle 4">
            <a:extLst>
              <a:ext uri="{FF2B5EF4-FFF2-40B4-BE49-F238E27FC236}">
                <a16:creationId xmlns:a16="http://schemas.microsoft.com/office/drawing/2014/main" id="{DA2863F9-34C7-F41D-3CAF-7B67E74A6BC6}"/>
              </a:ext>
            </a:extLst>
          </p:cNvPr>
          <p:cNvSpPr/>
          <p:nvPr/>
        </p:nvSpPr>
        <p:spPr>
          <a:xfrm>
            <a:off x="5393244" y="6216879"/>
            <a:ext cx="1226547" cy="24757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D8F760E-2958-0EA2-DDB0-B008DADDA3B0}"/>
              </a:ext>
            </a:extLst>
          </p:cNvPr>
          <p:cNvSpPr/>
          <p:nvPr/>
        </p:nvSpPr>
        <p:spPr>
          <a:xfrm>
            <a:off x="1049421" y="4765237"/>
            <a:ext cx="1095898" cy="263394"/>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37923D9-CDB5-7FBE-4084-E65680D0E9D3}"/>
              </a:ext>
            </a:extLst>
          </p:cNvPr>
          <p:cNvPicPr>
            <a:picLocks noChangeAspect="1"/>
          </p:cNvPicPr>
          <p:nvPr/>
        </p:nvPicPr>
        <p:blipFill>
          <a:blip r:embed="rId3"/>
          <a:stretch>
            <a:fillRect/>
          </a:stretch>
        </p:blipFill>
        <p:spPr>
          <a:xfrm>
            <a:off x="1038225" y="976886"/>
            <a:ext cx="6331098" cy="2089302"/>
          </a:xfrm>
          <a:prstGeom prst="rect">
            <a:avLst/>
          </a:prstGeom>
          <a:ln>
            <a:solidFill>
              <a:schemeClr val="bg1">
                <a:lumMod val="65000"/>
              </a:schemeClr>
            </a:solidFill>
          </a:ln>
        </p:spPr>
      </p:pic>
      <p:sp>
        <p:nvSpPr>
          <p:cNvPr id="10" name="TextBox 9">
            <a:extLst>
              <a:ext uri="{FF2B5EF4-FFF2-40B4-BE49-F238E27FC236}">
                <a16:creationId xmlns:a16="http://schemas.microsoft.com/office/drawing/2014/main" id="{9847DE68-FF88-DF6C-A262-8D908723B1E3}"/>
              </a:ext>
            </a:extLst>
          </p:cNvPr>
          <p:cNvSpPr txBox="1"/>
          <p:nvPr/>
        </p:nvSpPr>
        <p:spPr>
          <a:xfrm flipH="1">
            <a:off x="7461108" y="1744352"/>
            <a:ext cx="2552700" cy="4654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直接进行</a:t>
            </a:r>
            <a:r>
              <a:rPr kumimoji="0" lang="en-US" altLang="zh-CN"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Reaction</a:t>
            </a: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检索</a:t>
            </a:r>
            <a:endParaRPr kumimoji="0" lang="en-US" altLang="zh-CN"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p:txBody>
      </p:sp>
      <p:sp>
        <p:nvSpPr>
          <p:cNvPr id="11" name="Rectangle 10">
            <a:extLst>
              <a:ext uri="{FF2B5EF4-FFF2-40B4-BE49-F238E27FC236}">
                <a16:creationId xmlns:a16="http://schemas.microsoft.com/office/drawing/2014/main" id="{52E5CBB0-1B5C-743D-10C6-10009818E665}"/>
              </a:ext>
            </a:extLst>
          </p:cNvPr>
          <p:cNvSpPr/>
          <p:nvPr/>
        </p:nvSpPr>
        <p:spPr>
          <a:xfrm>
            <a:off x="1058946" y="1643372"/>
            <a:ext cx="1227054" cy="33782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F44582C-A4D1-75F9-BE31-49B5A3D4DEC2}"/>
              </a:ext>
            </a:extLst>
          </p:cNvPr>
          <p:cNvSpPr>
            <a:spLocks noGrp="1"/>
          </p:cNvSpPr>
          <p:nvPr>
            <p:ph type="title"/>
          </p:nvPr>
        </p:nvSpPr>
        <p:spPr/>
        <p:txBody>
          <a:bodyPr/>
          <a:lstStyle/>
          <a:p>
            <a:pPr marL="0" marR="0" lvl="0" indent="0" defTabSz="914400" rtl="0" eaLnBrk="1" fontAlgn="auto" latinLnBrk="0" hangingPunct="1">
              <a:lnSpc>
                <a:spcPct val="80000"/>
              </a:lnSpc>
              <a:spcBef>
                <a:spcPts val="1600"/>
              </a:spcBef>
              <a:spcAft>
                <a:spcPts val="0"/>
              </a:spcAft>
              <a:tabLst/>
              <a:defRPr/>
            </a:pP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反应的获取方法</a:t>
            </a:r>
            <a:r>
              <a:rPr kumimoji="0" lang="en-US" altLang="zh-CN"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a:t>
            </a: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直接检索</a:t>
            </a:r>
            <a:br>
              <a:rPr kumimoji="0" 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br>
            <a:endParaRPr lang="en-US" dirty="0"/>
          </a:p>
        </p:txBody>
      </p:sp>
    </p:spTree>
    <p:extLst>
      <p:ext uri="{BB962C8B-B14F-4D97-AF65-F5344CB8AC3E}">
        <p14:creationId xmlns:p14="http://schemas.microsoft.com/office/powerpoint/2010/main" val="2011347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266575-F983-4ACA-B8B7-83E53FB5E423}"/>
              </a:ext>
            </a:extLst>
          </p:cNvPr>
          <p:cNvSpPr txBox="1"/>
          <p:nvPr/>
        </p:nvSpPr>
        <p:spPr>
          <a:xfrm flipH="1">
            <a:off x="2193105" y="1500086"/>
            <a:ext cx="2552700" cy="4654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通过物质获取反应</a:t>
            </a:r>
            <a:endParaRPr kumimoji="0" lang="en-US" altLang="zh-CN"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p:txBody>
      </p:sp>
      <p:pic>
        <p:nvPicPr>
          <p:cNvPr id="23" name="Picture 22">
            <a:extLst>
              <a:ext uri="{FF2B5EF4-FFF2-40B4-BE49-F238E27FC236}">
                <a16:creationId xmlns:a16="http://schemas.microsoft.com/office/drawing/2014/main" id="{2510D727-E850-4938-AEAB-803A9BB8A106}"/>
              </a:ext>
            </a:extLst>
          </p:cNvPr>
          <p:cNvPicPr>
            <a:picLocks noChangeAspect="1"/>
          </p:cNvPicPr>
          <p:nvPr/>
        </p:nvPicPr>
        <p:blipFill rotWithShape="1">
          <a:blip r:embed="rId2"/>
          <a:srcRect t="7645" r="26081" b="36491"/>
          <a:stretch/>
        </p:blipFill>
        <p:spPr>
          <a:xfrm>
            <a:off x="561060" y="2033489"/>
            <a:ext cx="5274134" cy="3061125"/>
          </a:xfrm>
          <a:prstGeom prst="rect">
            <a:avLst/>
          </a:prstGeom>
          <a:ln>
            <a:solidFill>
              <a:schemeClr val="bg1">
                <a:lumMod val="65000"/>
              </a:schemeClr>
            </a:solidFill>
          </a:ln>
        </p:spPr>
      </p:pic>
      <p:sp>
        <p:nvSpPr>
          <p:cNvPr id="24" name="Rectangle 23">
            <a:extLst>
              <a:ext uri="{FF2B5EF4-FFF2-40B4-BE49-F238E27FC236}">
                <a16:creationId xmlns:a16="http://schemas.microsoft.com/office/drawing/2014/main" id="{FF2BDF91-FC2A-4934-AC79-C77571A0DE68}"/>
              </a:ext>
            </a:extLst>
          </p:cNvPr>
          <p:cNvSpPr/>
          <p:nvPr/>
        </p:nvSpPr>
        <p:spPr>
          <a:xfrm>
            <a:off x="1486872" y="2308363"/>
            <a:ext cx="773215" cy="288323"/>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BAB30EB-5906-4DAB-A3DF-967C8E2A60FE}"/>
              </a:ext>
            </a:extLst>
          </p:cNvPr>
          <p:cNvSpPr/>
          <p:nvPr/>
        </p:nvSpPr>
        <p:spPr>
          <a:xfrm>
            <a:off x="2815539" y="4613097"/>
            <a:ext cx="549765" cy="456639"/>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27080612-3621-4D02-8A1F-53AF1E7820E9}"/>
              </a:ext>
            </a:extLst>
          </p:cNvPr>
          <p:cNvPicPr>
            <a:picLocks noChangeAspect="1"/>
          </p:cNvPicPr>
          <p:nvPr/>
        </p:nvPicPr>
        <p:blipFill rotWithShape="1">
          <a:blip r:embed="rId3"/>
          <a:srcRect t="7549" b="24418"/>
          <a:stretch/>
        </p:blipFill>
        <p:spPr>
          <a:xfrm>
            <a:off x="5973525" y="2033489"/>
            <a:ext cx="5862302" cy="3061125"/>
          </a:xfrm>
          <a:prstGeom prst="rect">
            <a:avLst/>
          </a:prstGeom>
          <a:ln>
            <a:solidFill>
              <a:schemeClr val="bg1">
                <a:lumMod val="65000"/>
              </a:schemeClr>
            </a:solidFill>
          </a:ln>
        </p:spPr>
      </p:pic>
      <p:sp>
        <p:nvSpPr>
          <p:cNvPr id="27" name="Rectangle 26">
            <a:extLst>
              <a:ext uri="{FF2B5EF4-FFF2-40B4-BE49-F238E27FC236}">
                <a16:creationId xmlns:a16="http://schemas.microsoft.com/office/drawing/2014/main" id="{CB6495F7-98B5-4F84-AB98-9A74EAFCB565}"/>
              </a:ext>
            </a:extLst>
          </p:cNvPr>
          <p:cNvSpPr/>
          <p:nvPr/>
        </p:nvSpPr>
        <p:spPr>
          <a:xfrm>
            <a:off x="6729502" y="2210005"/>
            <a:ext cx="660768" cy="276342"/>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67ABFF3-8C58-4812-A39C-FC3B185A0BE8}"/>
              </a:ext>
            </a:extLst>
          </p:cNvPr>
          <p:cNvSpPr/>
          <p:nvPr/>
        </p:nvSpPr>
        <p:spPr>
          <a:xfrm>
            <a:off x="9657295" y="4796596"/>
            <a:ext cx="743302" cy="263394"/>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6CC0E85-D568-4C4A-BB29-92667299302A}"/>
              </a:ext>
            </a:extLst>
          </p:cNvPr>
          <p:cNvSpPr txBox="1"/>
          <p:nvPr/>
        </p:nvSpPr>
        <p:spPr>
          <a:xfrm>
            <a:off x="7593187" y="1487602"/>
            <a:ext cx="2643026" cy="46544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通过文献获取反应</a:t>
            </a:r>
            <a:endParaRPr kumimoji="0" lang="en-US" altLang="zh-CN"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A4657DBB-44B3-ED68-8390-D96CBD8162C0}"/>
              </a:ext>
            </a:extLst>
          </p:cNvPr>
          <p:cNvPicPr>
            <a:picLocks noChangeAspect="1"/>
          </p:cNvPicPr>
          <p:nvPr/>
        </p:nvPicPr>
        <p:blipFill>
          <a:blip r:embed="rId4"/>
          <a:stretch>
            <a:fillRect/>
          </a:stretch>
        </p:blipFill>
        <p:spPr>
          <a:xfrm>
            <a:off x="10258471" y="2240136"/>
            <a:ext cx="304800" cy="257175"/>
          </a:xfrm>
          <a:prstGeom prst="rect">
            <a:avLst/>
          </a:prstGeom>
        </p:spPr>
      </p:pic>
      <p:sp>
        <p:nvSpPr>
          <p:cNvPr id="2" name="Title 1">
            <a:extLst>
              <a:ext uri="{FF2B5EF4-FFF2-40B4-BE49-F238E27FC236}">
                <a16:creationId xmlns:a16="http://schemas.microsoft.com/office/drawing/2014/main" id="{ADACCA6F-964F-36D0-4690-20A4B2E75952}"/>
              </a:ext>
            </a:extLst>
          </p:cNvPr>
          <p:cNvSpPr>
            <a:spLocks noGrp="1"/>
          </p:cNvSpPr>
          <p:nvPr>
            <p:ph type="title"/>
          </p:nvPr>
        </p:nvSpPr>
        <p:spPr/>
        <p:txBody>
          <a:bodyPr/>
          <a:lstStyle/>
          <a:p>
            <a:pPr marL="0" marR="0" lvl="0" indent="0" defTabSz="914400" rtl="0" eaLnBrk="1" fontAlgn="auto" latinLnBrk="0" hangingPunct="1">
              <a:lnSpc>
                <a:spcPct val="80000"/>
              </a:lnSpc>
              <a:spcBef>
                <a:spcPts val="1600"/>
              </a:spcBef>
              <a:spcAft>
                <a:spcPts val="0"/>
              </a:spcAft>
              <a:tabLst/>
              <a:defRPr/>
            </a:pP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反应的获取方法</a:t>
            </a:r>
            <a:r>
              <a:rPr kumimoji="0" lang="en-US" altLang="zh-CN"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a:t>
            </a: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间接检索</a:t>
            </a:r>
            <a:br>
              <a:rPr kumimoji="0" 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br>
            <a:endParaRPr lang="en-US" dirty="0"/>
          </a:p>
        </p:txBody>
      </p:sp>
    </p:spTree>
    <p:extLst>
      <p:ext uri="{BB962C8B-B14F-4D97-AF65-F5344CB8AC3E}">
        <p14:creationId xmlns:p14="http://schemas.microsoft.com/office/powerpoint/2010/main" val="357042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0418F8-AA73-97DD-42EE-308A48F66FC2}"/>
              </a:ext>
            </a:extLst>
          </p:cNvPr>
          <p:cNvPicPr>
            <a:picLocks noChangeAspect="1"/>
          </p:cNvPicPr>
          <p:nvPr/>
        </p:nvPicPr>
        <p:blipFill>
          <a:blip r:embed="rId2"/>
          <a:stretch>
            <a:fillRect/>
          </a:stretch>
        </p:blipFill>
        <p:spPr>
          <a:xfrm>
            <a:off x="270755" y="1121959"/>
            <a:ext cx="5954831" cy="3677772"/>
          </a:xfrm>
          <a:prstGeom prst="rect">
            <a:avLst/>
          </a:prstGeom>
          <a:ln>
            <a:solidFill>
              <a:schemeClr val="accent1"/>
            </a:solidFill>
          </a:ln>
        </p:spPr>
      </p:pic>
      <p:sp>
        <p:nvSpPr>
          <p:cNvPr id="8" name="Rectangle 7">
            <a:extLst>
              <a:ext uri="{FF2B5EF4-FFF2-40B4-BE49-F238E27FC236}">
                <a16:creationId xmlns:a16="http://schemas.microsoft.com/office/drawing/2014/main" id="{890DC958-00D7-90C3-1C09-97EFBACC9704}"/>
              </a:ext>
            </a:extLst>
          </p:cNvPr>
          <p:cNvSpPr/>
          <p:nvPr/>
        </p:nvSpPr>
        <p:spPr>
          <a:xfrm>
            <a:off x="3791160" y="2037495"/>
            <a:ext cx="928677" cy="73855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10D3DAB-1D04-C1B0-5B2D-72DBC7EA2D11}"/>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反应结果集分组与排序</a:t>
            </a:r>
            <a:endParaRPr lang="en-US" dirty="0">
              <a:latin typeface="Source Han Sans CN Normal" panose="020B0400000000000000" pitchFamily="34" charset="-128"/>
              <a:ea typeface="Source Han Sans CN Normal" panose="020B0400000000000000" pitchFamily="34" charset="-128"/>
            </a:endParaRPr>
          </a:p>
        </p:txBody>
      </p:sp>
      <p:pic>
        <p:nvPicPr>
          <p:cNvPr id="12" name="Picture 11">
            <a:extLst>
              <a:ext uri="{FF2B5EF4-FFF2-40B4-BE49-F238E27FC236}">
                <a16:creationId xmlns:a16="http://schemas.microsoft.com/office/drawing/2014/main" id="{55224325-F6FC-5F5B-F7B1-96A9A77AC4A5}"/>
              </a:ext>
            </a:extLst>
          </p:cNvPr>
          <p:cNvPicPr>
            <a:picLocks noChangeAspect="1"/>
          </p:cNvPicPr>
          <p:nvPr/>
        </p:nvPicPr>
        <p:blipFill>
          <a:blip r:embed="rId3"/>
          <a:stretch>
            <a:fillRect/>
          </a:stretch>
        </p:blipFill>
        <p:spPr>
          <a:xfrm>
            <a:off x="5409744" y="2644642"/>
            <a:ext cx="6467314" cy="4018752"/>
          </a:xfrm>
          <a:prstGeom prst="rect">
            <a:avLst/>
          </a:prstGeom>
          <a:ln>
            <a:solidFill>
              <a:schemeClr val="accent1"/>
            </a:solidFill>
          </a:ln>
        </p:spPr>
      </p:pic>
      <p:sp>
        <p:nvSpPr>
          <p:cNvPr id="13" name="Rectangle 12">
            <a:extLst>
              <a:ext uri="{FF2B5EF4-FFF2-40B4-BE49-F238E27FC236}">
                <a16:creationId xmlns:a16="http://schemas.microsoft.com/office/drawing/2014/main" id="{36FD3BA3-DE2F-426A-AB35-410AD9A17451}"/>
              </a:ext>
            </a:extLst>
          </p:cNvPr>
          <p:cNvSpPr/>
          <p:nvPr/>
        </p:nvSpPr>
        <p:spPr>
          <a:xfrm>
            <a:off x="9544944" y="3673742"/>
            <a:ext cx="1400479" cy="1125989"/>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77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043320-BB9F-BF9D-C48B-A92020328D4D}"/>
              </a:ext>
            </a:extLst>
          </p:cNvPr>
          <p:cNvPicPr>
            <a:picLocks noChangeAspect="1"/>
          </p:cNvPicPr>
          <p:nvPr/>
        </p:nvPicPr>
        <p:blipFill>
          <a:blip r:embed="rId2"/>
          <a:stretch>
            <a:fillRect/>
          </a:stretch>
        </p:blipFill>
        <p:spPr>
          <a:xfrm>
            <a:off x="564204" y="1539063"/>
            <a:ext cx="7926936" cy="5154674"/>
          </a:xfrm>
          <a:prstGeom prst="rect">
            <a:avLst/>
          </a:prstGeom>
          <a:ln>
            <a:solidFill>
              <a:schemeClr val="accent1"/>
            </a:solidFill>
          </a:ln>
        </p:spPr>
      </p:pic>
      <p:sp>
        <p:nvSpPr>
          <p:cNvPr id="2" name="Title 1">
            <a:extLst>
              <a:ext uri="{FF2B5EF4-FFF2-40B4-BE49-F238E27FC236}">
                <a16:creationId xmlns:a16="http://schemas.microsoft.com/office/drawing/2014/main" id="{559531FD-0157-676A-660F-EF9EFC9EBDF4}"/>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Non-participating Functional Group: </a:t>
            </a:r>
            <a:r>
              <a:rPr lang="zh-CN" altLang="en-US" dirty="0">
                <a:latin typeface="Source Han Sans CN Normal" panose="020B0400000000000000" pitchFamily="34" charset="-128"/>
                <a:ea typeface="Source Han Sans CN Normal" panose="020B0400000000000000" pitchFamily="34" charset="-128"/>
              </a:rPr>
              <a:t>浏览或筛选不参与反应官能团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
        <p:nvSpPr>
          <p:cNvPr id="9" name="TextBox 8">
            <a:extLst>
              <a:ext uri="{FF2B5EF4-FFF2-40B4-BE49-F238E27FC236}">
                <a16:creationId xmlns:a16="http://schemas.microsoft.com/office/drawing/2014/main" id="{1629C750-455B-9EA0-7A3C-EACF77640503}"/>
              </a:ext>
            </a:extLst>
          </p:cNvPr>
          <p:cNvSpPr txBox="1"/>
          <p:nvPr/>
        </p:nvSpPr>
        <p:spPr>
          <a:xfrm>
            <a:off x="2069720" y="5747767"/>
            <a:ext cx="4339650" cy="369332"/>
          </a:xfrm>
          <a:prstGeom prst="rect">
            <a:avLst/>
          </a:prstGeom>
          <a:solidFill>
            <a:srgbClr val="41B6E6"/>
          </a:solidFill>
        </p:spPr>
        <p:txBody>
          <a:bodyPr wrap="none" rtlCol="0">
            <a:spAutoFit/>
          </a:bodyPr>
          <a:lstStyle/>
          <a:p>
            <a:r>
              <a:rPr kumimoji="0" lang="zh-CN" altLang="en-US" sz="1800"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rPr>
              <a:t>出现在反应前后，但未发生变化的官能团</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513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C173-95E5-41CD-924E-62A3E0BF20BD}"/>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使用</a:t>
            </a:r>
            <a:r>
              <a:rPr lang="en-US" altLang="zh-CN" dirty="0">
                <a:latin typeface="Source Han Sans CN Normal" panose="020B0400000000000000" pitchFamily="34" charset="-128"/>
                <a:ea typeface="Source Han Sans CN Normal" panose="020B0400000000000000" pitchFamily="34" charset="-128"/>
              </a:rPr>
              <a:t>Exclude</a:t>
            </a:r>
            <a:r>
              <a:rPr lang="zh-CN" altLang="en-US" dirty="0">
                <a:latin typeface="Source Han Sans CN Normal" panose="020B0400000000000000" pitchFamily="34" charset="-128"/>
                <a:ea typeface="Source Han Sans CN Normal" panose="020B0400000000000000" pitchFamily="34" charset="-128"/>
              </a:rPr>
              <a:t>，便捷排除不感兴趣的反应</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5" name="Picture 4">
            <a:extLst>
              <a:ext uri="{FF2B5EF4-FFF2-40B4-BE49-F238E27FC236}">
                <a16:creationId xmlns:a16="http://schemas.microsoft.com/office/drawing/2014/main" id="{DC7B75D9-FE34-69BA-4541-726A982C6A8E}"/>
              </a:ext>
            </a:extLst>
          </p:cNvPr>
          <p:cNvPicPr>
            <a:picLocks noChangeAspect="1"/>
          </p:cNvPicPr>
          <p:nvPr/>
        </p:nvPicPr>
        <p:blipFill>
          <a:blip r:embed="rId2"/>
          <a:stretch>
            <a:fillRect/>
          </a:stretch>
        </p:blipFill>
        <p:spPr>
          <a:xfrm>
            <a:off x="756900" y="1109684"/>
            <a:ext cx="7784800" cy="5317486"/>
          </a:xfrm>
          <a:prstGeom prst="rect">
            <a:avLst/>
          </a:prstGeom>
          <a:ln>
            <a:solidFill>
              <a:schemeClr val="accent1"/>
            </a:solidFill>
          </a:ln>
        </p:spPr>
      </p:pic>
    </p:spTree>
    <p:extLst>
      <p:ext uri="{BB962C8B-B14F-4D97-AF65-F5344CB8AC3E}">
        <p14:creationId xmlns:p14="http://schemas.microsoft.com/office/powerpoint/2010/main" val="148284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E236-1126-DBF2-CAD5-CEF0AE345899}"/>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Experimental Protocols</a:t>
            </a:r>
            <a:r>
              <a:rPr lang="zh-CN" altLang="en-US" dirty="0">
                <a:latin typeface="Source Han Sans CN Normal" panose="020B0400000000000000" pitchFamily="34" charset="-128"/>
                <a:ea typeface="Source Han Sans CN Normal" panose="020B0400000000000000" pitchFamily="34" charset="-128"/>
              </a:rPr>
              <a:t>获取反应详情</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8" name="Picture 7">
            <a:extLst>
              <a:ext uri="{FF2B5EF4-FFF2-40B4-BE49-F238E27FC236}">
                <a16:creationId xmlns:a16="http://schemas.microsoft.com/office/drawing/2014/main" id="{ED0563CC-E72D-77D5-94EF-CD3570F4E891}"/>
              </a:ext>
            </a:extLst>
          </p:cNvPr>
          <p:cNvPicPr>
            <a:picLocks noChangeAspect="1"/>
          </p:cNvPicPr>
          <p:nvPr/>
        </p:nvPicPr>
        <p:blipFill>
          <a:blip r:embed="rId2"/>
          <a:stretch>
            <a:fillRect/>
          </a:stretch>
        </p:blipFill>
        <p:spPr>
          <a:xfrm>
            <a:off x="514691" y="1076554"/>
            <a:ext cx="9181317" cy="5116179"/>
          </a:xfrm>
          <a:prstGeom prst="rect">
            <a:avLst/>
          </a:prstGeom>
          <a:ln>
            <a:solidFill>
              <a:schemeClr val="accent1"/>
            </a:solidFill>
          </a:ln>
        </p:spPr>
      </p:pic>
    </p:spTree>
    <p:extLst>
      <p:ext uri="{BB962C8B-B14F-4D97-AF65-F5344CB8AC3E}">
        <p14:creationId xmlns:p14="http://schemas.microsoft.com/office/powerpoint/2010/main" val="186462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6E6DA-A85E-C7BF-0A1A-F27D5D0AC5DD}"/>
              </a:ext>
            </a:extLst>
          </p:cNvPr>
          <p:cNvPicPr>
            <a:picLocks noChangeAspect="1"/>
          </p:cNvPicPr>
          <p:nvPr/>
        </p:nvPicPr>
        <p:blipFill>
          <a:blip r:embed="rId2"/>
          <a:stretch>
            <a:fillRect/>
          </a:stretch>
        </p:blipFill>
        <p:spPr>
          <a:xfrm>
            <a:off x="175697" y="936425"/>
            <a:ext cx="6522137" cy="5528032"/>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17C743B5-3311-DE53-958F-738DBDC4F83A}"/>
              </a:ext>
            </a:extLst>
          </p:cNvPr>
          <p:cNvPicPr>
            <a:picLocks noChangeAspect="1"/>
          </p:cNvPicPr>
          <p:nvPr/>
        </p:nvPicPr>
        <p:blipFill>
          <a:blip r:embed="rId3"/>
          <a:stretch>
            <a:fillRect/>
          </a:stretch>
        </p:blipFill>
        <p:spPr>
          <a:xfrm>
            <a:off x="6764509" y="936425"/>
            <a:ext cx="5319713" cy="4270246"/>
          </a:xfrm>
          <a:prstGeom prst="rect">
            <a:avLst/>
          </a:prstGeom>
          <a:ln>
            <a:solidFill>
              <a:schemeClr val="bg1">
                <a:lumMod val="65000"/>
              </a:schemeClr>
            </a:solidFill>
          </a:ln>
        </p:spPr>
      </p:pic>
      <p:sp>
        <p:nvSpPr>
          <p:cNvPr id="2" name="Title 1">
            <a:extLst>
              <a:ext uri="{FF2B5EF4-FFF2-40B4-BE49-F238E27FC236}">
                <a16:creationId xmlns:a16="http://schemas.microsoft.com/office/drawing/2014/main" id="{6C697540-8DE7-00EF-6D5B-E32DF751A80B}"/>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Synthetic Methods</a:t>
            </a:r>
            <a:r>
              <a:rPr lang="zh-CN" altLang="en-US" dirty="0">
                <a:latin typeface="Source Han Sans CN Normal" panose="020B0400000000000000" pitchFamily="34" charset="-128"/>
                <a:ea typeface="Source Han Sans CN Normal" panose="020B0400000000000000" pitchFamily="34" charset="-128"/>
              </a:rPr>
              <a:t>获取增值的反应详情</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545520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2988-064D-5EAD-6AE9-6DC339AC4C98}"/>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案例：片段结构的选择性反应</a:t>
            </a:r>
            <a:endParaRPr lang="en-US"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424AF650-3CF3-E345-40CF-1873066E4B5F}"/>
              </a:ext>
            </a:extLst>
          </p:cNvPr>
          <p:cNvPicPr>
            <a:picLocks noChangeAspect="1"/>
          </p:cNvPicPr>
          <p:nvPr/>
        </p:nvPicPr>
        <p:blipFill rotWithShape="1">
          <a:blip r:embed="rId2"/>
          <a:srcRect l="17376" t="32817" r="18315" b="31423"/>
          <a:stretch/>
        </p:blipFill>
        <p:spPr>
          <a:xfrm>
            <a:off x="771412" y="1187691"/>
            <a:ext cx="8940270" cy="2838450"/>
          </a:xfrm>
          <a:prstGeom prst="rect">
            <a:avLst/>
          </a:prstGeom>
          <a:ln>
            <a:solidFill>
              <a:schemeClr val="bg1">
                <a:lumMod val="75000"/>
              </a:schemeClr>
            </a:solidFill>
          </a:ln>
        </p:spPr>
      </p:pic>
      <p:sp>
        <p:nvSpPr>
          <p:cNvPr id="4" name="TextBox 3">
            <a:extLst>
              <a:ext uri="{FF2B5EF4-FFF2-40B4-BE49-F238E27FC236}">
                <a16:creationId xmlns:a16="http://schemas.microsoft.com/office/drawing/2014/main" id="{CFDE728A-D5B2-1367-6E3B-0EDC65E325EE}"/>
              </a:ext>
            </a:extLst>
          </p:cNvPr>
          <p:cNvSpPr txBox="1"/>
          <p:nvPr/>
        </p:nvSpPr>
        <p:spPr>
          <a:xfrm>
            <a:off x="771412" y="4452765"/>
            <a:ext cx="10001249" cy="791883"/>
          </a:xfrm>
          <a:prstGeom prst="rect">
            <a:avLst/>
          </a:prstGeom>
          <a:noFill/>
        </p:spPr>
        <p:txBody>
          <a:bodyPr wrap="square">
            <a:spAutoFit/>
          </a:bodyPr>
          <a:lstStyle/>
          <a:p>
            <a:pPr>
              <a:lnSpc>
                <a:spcPct val="150000"/>
              </a:lnSpc>
            </a:pPr>
            <a:r>
              <a:rPr lang="zh-CN" altLang="en-US"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rPr>
              <a:t>（</a:t>
            </a:r>
            <a:r>
              <a:rPr lang="en-US" altLang="zh-CN"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rPr>
              <a:t>1</a:t>
            </a:r>
            <a:r>
              <a:rPr lang="zh-CN" altLang="en-US"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rPr>
              <a:t>）直接通过片段结构进行反应检索，可获得片段结构在同一个结构中或不同结构中的反应；</a:t>
            </a:r>
            <a:endParaRPr lang="en-US" altLang="zh-CN"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endParaRPr>
          </a:p>
          <a:p>
            <a:pPr>
              <a:lnSpc>
                <a:spcPct val="150000"/>
              </a:lnSpc>
            </a:pPr>
            <a:r>
              <a:rPr lang="zh-CN" altLang="en-US"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rPr>
              <a:t>（</a:t>
            </a:r>
            <a:r>
              <a:rPr lang="en-US" altLang="zh-CN"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rPr>
              <a:t>2</a:t>
            </a:r>
            <a:r>
              <a:rPr lang="zh-CN" altLang="en-US"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rPr>
              <a:t>）如果需限定原料中的片段来自同一个结构：则需从结构出发进行物质检索，再获取反应并精炼产物结构</a:t>
            </a:r>
            <a:endParaRPr lang="en-US" sz="1600" dirty="0">
              <a:solidFill>
                <a:schemeClr val="tx2"/>
              </a:solidFill>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spTree>
    <p:extLst>
      <p:ext uri="{BB962C8B-B14F-4D97-AF65-F5344CB8AC3E}">
        <p14:creationId xmlns:p14="http://schemas.microsoft.com/office/powerpoint/2010/main" val="951551800"/>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267589-A1E9-42C0-80CE-1E76A61D25F2}"/>
              </a:ext>
            </a:extLst>
          </p:cNvPr>
          <p:cNvPicPr>
            <a:picLocks noChangeAspect="1"/>
          </p:cNvPicPr>
          <p:nvPr/>
        </p:nvPicPr>
        <p:blipFill rotWithShape="1">
          <a:blip r:embed="rId2"/>
          <a:srcRect l="8115" t="31558" r="9776" b="18580"/>
          <a:stretch/>
        </p:blipFill>
        <p:spPr>
          <a:xfrm>
            <a:off x="817390" y="1044272"/>
            <a:ext cx="10517359" cy="3592513"/>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593EE189-8329-4AD4-ABB1-3C3BD0410BDB}"/>
              </a:ext>
            </a:extLst>
          </p:cNvPr>
          <p:cNvPicPr>
            <a:picLocks noChangeAspect="1"/>
          </p:cNvPicPr>
          <p:nvPr/>
        </p:nvPicPr>
        <p:blipFill>
          <a:blip r:embed="rId3"/>
          <a:stretch>
            <a:fillRect/>
          </a:stretch>
        </p:blipFill>
        <p:spPr>
          <a:xfrm>
            <a:off x="3239984" y="3429000"/>
            <a:ext cx="529431" cy="828675"/>
          </a:xfrm>
          <a:prstGeom prst="rect">
            <a:avLst/>
          </a:prstGeom>
          <a:ln>
            <a:solidFill>
              <a:schemeClr val="bg1">
                <a:lumMod val="75000"/>
              </a:schemeClr>
            </a:solidFill>
          </a:ln>
        </p:spPr>
      </p:pic>
      <p:sp>
        <p:nvSpPr>
          <p:cNvPr id="12" name="Rectangle 11">
            <a:extLst>
              <a:ext uri="{FF2B5EF4-FFF2-40B4-BE49-F238E27FC236}">
                <a16:creationId xmlns:a16="http://schemas.microsoft.com/office/drawing/2014/main" id="{48C921DF-A20C-4E46-9FF6-071AADA72261}"/>
              </a:ext>
            </a:extLst>
          </p:cNvPr>
          <p:cNvSpPr/>
          <p:nvPr/>
        </p:nvSpPr>
        <p:spPr>
          <a:xfrm>
            <a:off x="4150540" y="2430160"/>
            <a:ext cx="2214671" cy="328572"/>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C493DA9-BD7A-4151-82EF-3674E9A5285D}"/>
              </a:ext>
            </a:extLst>
          </p:cNvPr>
          <p:cNvPicPr>
            <a:picLocks noChangeAspect="1"/>
          </p:cNvPicPr>
          <p:nvPr/>
        </p:nvPicPr>
        <p:blipFill>
          <a:blip r:embed="rId4"/>
          <a:stretch>
            <a:fillRect/>
          </a:stretch>
        </p:blipFill>
        <p:spPr>
          <a:xfrm>
            <a:off x="4148414" y="3340530"/>
            <a:ext cx="1303923" cy="3381102"/>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77A90AB5-A4C2-4F47-87CC-CCE7400664E8}"/>
              </a:ext>
            </a:extLst>
          </p:cNvPr>
          <p:cNvPicPr>
            <a:picLocks noChangeAspect="1"/>
          </p:cNvPicPr>
          <p:nvPr/>
        </p:nvPicPr>
        <p:blipFill rotWithShape="1">
          <a:blip r:embed="rId5"/>
          <a:srcRect l="34043" t="22083" r="36172" b="17500"/>
          <a:stretch/>
        </p:blipFill>
        <p:spPr>
          <a:xfrm>
            <a:off x="5791687" y="3344681"/>
            <a:ext cx="2808179" cy="3204106"/>
          </a:xfrm>
          <a:prstGeom prst="rect">
            <a:avLst/>
          </a:prstGeom>
          <a:ln>
            <a:solidFill>
              <a:schemeClr val="bg1">
                <a:lumMod val="65000"/>
              </a:schemeClr>
            </a:solidFill>
          </a:ln>
        </p:spPr>
      </p:pic>
      <p:sp>
        <p:nvSpPr>
          <p:cNvPr id="21" name="Rectangle 20">
            <a:extLst>
              <a:ext uri="{FF2B5EF4-FFF2-40B4-BE49-F238E27FC236}">
                <a16:creationId xmlns:a16="http://schemas.microsoft.com/office/drawing/2014/main" id="{3CB0EF7A-A79F-48D1-8C10-4431CE78F6F6}"/>
              </a:ext>
            </a:extLst>
          </p:cNvPr>
          <p:cNvSpPr/>
          <p:nvPr/>
        </p:nvSpPr>
        <p:spPr>
          <a:xfrm>
            <a:off x="5812286" y="4857270"/>
            <a:ext cx="1283839" cy="192346"/>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AF67B8-F5B7-9B19-829D-1EDE4F35A914}"/>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物质的检索方法</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208042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26C0-BACA-96E9-4439-B0AD815E00C6}"/>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先从结构出发进行物质检索，再获取反应</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239F1DB4-676A-5A48-D726-F684667D846D}"/>
              </a:ext>
            </a:extLst>
          </p:cNvPr>
          <p:cNvPicPr>
            <a:picLocks noChangeAspect="1"/>
          </p:cNvPicPr>
          <p:nvPr/>
        </p:nvPicPr>
        <p:blipFill>
          <a:blip r:embed="rId2"/>
          <a:stretch>
            <a:fillRect/>
          </a:stretch>
        </p:blipFill>
        <p:spPr>
          <a:xfrm>
            <a:off x="9429284" y="1184454"/>
            <a:ext cx="2516660" cy="1170946"/>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800EFE5D-6C9E-46D7-CC9B-260747B102B0}"/>
              </a:ext>
            </a:extLst>
          </p:cNvPr>
          <p:cNvPicPr>
            <a:picLocks noChangeAspect="1"/>
          </p:cNvPicPr>
          <p:nvPr/>
        </p:nvPicPr>
        <p:blipFill rotWithShape="1">
          <a:blip r:embed="rId3"/>
          <a:srcRect l="14274" t="10322" r="15887" b="6267"/>
          <a:stretch/>
        </p:blipFill>
        <p:spPr>
          <a:xfrm>
            <a:off x="1985131" y="1140809"/>
            <a:ext cx="7340606" cy="4931517"/>
          </a:xfrm>
          <a:prstGeom prst="rect">
            <a:avLst/>
          </a:prstGeom>
          <a:ln>
            <a:solidFill>
              <a:schemeClr val="bg1">
                <a:lumMod val="75000"/>
              </a:schemeClr>
            </a:solidFill>
          </a:ln>
        </p:spPr>
      </p:pic>
      <p:sp>
        <p:nvSpPr>
          <p:cNvPr id="5" name="Rectangle 4">
            <a:extLst>
              <a:ext uri="{FF2B5EF4-FFF2-40B4-BE49-F238E27FC236}">
                <a16:creationId xmlns:a16="http://schemas.microsoft.com/office/drawing/2014/main" id="{BE16C6EB-BA00-1C71-74BD-87112F58BB4A}"/>
              </a:ext>
            </a:extLst>
          </p:cNvPr>
          <p:cNvSpPr/>
          <p:nvPr/>
        </p:nvSpPr>
        <p:spPr>
          <a:xfrm>
            <a:off x="2090912" y="5275915"/>
            <a:ext cx="1529509" cy="757083"/>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C709BC-9839-78E8-367C-6015F41DA330}"/>
              </a:ext>
            </a:extLst>
          </p:cNvPr>
          <p:cNvPicPr>
            <a:picLocks noChangeAspect="1"/>
          </p:cNvPicPr>
          <p:nvPr/>
        </p:nvPicPr>
        <p:blipFill>
          <a:blip r:embed="rId4"/>
          <a:stretch>
            <a:fillRect/>
          </a:stretch>
        </p:blipFill>
        <p:spPr>
          <a:xfrm>
            <a:off x="69966" y="3721598"/>
            <a:ext cx="1775669" cy="2349956"/>
          </a:xfrm>
          <a:prstGeom prst="rect">
            <a:avLst/>
          </a:prstGeom>
          <a:ln>
            <a:solidFill>
              <a:schemeClr val="bg1">
                <a:lumMod val="75000"/>
              </a:schemeClr>
            </a:solidFill>
          </a:ln>
        </p:spPr>
      </p:pic>
    </p:spTree>
    <p:extLst>
      <p:ext uri="{BB962C8B-B14F-4D97-AF65-F5344CB8AC3E}">
        <p14:creationId xmlns:p14="http://schemas.microsoft.com/office/powerpoint/2010/main" val="3014008854"/>
      </p:ext>
    </p:extLst>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1C085-11A5-D394-8C5E-4EE2E142A76B}"/>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Search Within Results：</a:t>
            </a:r>
            <a:r>
              <a:rPr lang="zh-CN" altLang="en-US" dirty="0">
                <a:latin typeface="Source Han Sans CN Normal" panose="020B0400000000000000" pitchFamily="34" charset="-128"/>
                <a:ea typeface="Source Han Sans CN Normal" panose="020B0400000000000000" pitchFamily="34" charset="-128"/>
              </a:rPr>
              <a:t>精炼产物结构</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790F06AA-3CDB-94E9-2B49-8CCC0B741C82}"/>
              </a:ext>
            </a:extLst>
          </p:cNvPr>
          <p:cNvPicPr>
            <a:picLocks noChangeAspect="1"/>
          </p:cNvPicPr>
          <p:nvPr/>
        </p:nvPicPr>
        <p:blipFill rotWithShape="1">
          <a:blip r:embed="rId2"/>
          <a:srcRect l="9607" b="-2272"/>
          <a:stretch/>
        </p:blipFill>
        <p:spPr>
          <a:xfrm>
            <a:off x="323507" y="1210430"/>
            <a:ext cx="5195147" cy="3356094"/>
          </a:xfrm>
          <a:prstGeom prst="rect">
            <a:avLst/>
          </a:prstGeom>
          <a:ln>
            <a:solidFill>
              <a:schemeClr val="bg1">
                <a:lumMod val="75000"/>
              </a:schemeClr>
            </a:solidFill>
          </a:ln>
        </p:spPr>
      </p:pic>
      <p:sp>
        <p:nvSpPr>
          <p:cNvPr id="4" name="TextBox 3">
            <a:extLst>
              <a:ext uri="{FF2B5EF4-FFF2-40B4-BE49-F238E27FC236}">
                <a16:creationId xmlns:a16="http://schemas.microsoft.com/office/drawing/2014/main" id="{CE674178-62AD-7543-F2F7-17DCCA516D66}"/>
              </a:ext>
            </a:extLst>
          </p:cNvPr>
          <p:cNvSpPr txBox="1"/>
          <p:nvPr/>
        </p:nvSpPr>
        <p:spPr>
          <a:xfrm>
            <a:off x="415359" y="4805836"/>
            <a:ext cx="5617987" cy="338554"/>
          </a:xfrm>
          <a:prstGeom prst="rect">
            <a:avLst/>
          </a:prstGeom>
          <a:noFill/>
        </p:spPr>
        <p:txBody>
          <a:bodyPr wrap="square">
            <a:spAutoFit/>
          </a:bodyPr>
          <a:lstStyle/>
          <a:p>
            <a:r>
              <a:rPr lang="zh-CN" altLang="en-US" sz="1600" dirty="0">
                <a:solidFill>
                  <a:schemeClr val="tx2"/>
                </a:solidFill>
                <a:latin typeface="Source Han Sans CN Light" panose="020B0300000000000000" pitchFamily="34" charset="-128"/>
                <a:ea typeface="Source Han Sans CN Light" panose="020B0300000000000000" pitchFamily="34" charset="-128"/>
                <a:cs typeface="Arial" panose="020B0604020202020204" pitchFamily="34" charset="0"/>
              </a:rPr>
              <a:t>使用原子标记工具精准定位原料和产物中的同一原子</a:t>
            </a:r>
            <a:endParaRPr lang="en-US" sz="1600" dirty="0">
              <a:solidFill>
                <a:schemeClr val="tx2"/>
              </a:solidFill>
              <a:latin typeface="Source Han Sans CN Light" panose="020B0300000000000000" pitchFamily="34" charset="-128"/>
              <a:ea typeface="Source Han Sans CN Light" panose="020B0300000000000000" pitchFamily="34" charset="-128"/>
            </a:endParaRPr>
          </a:p>
        </p:txBody>
      </p:sp>
      <p:pic>
        <p:nvPicPr>
          <p:cNvPr id="5" name="Picture 4">
            <a:extLst>
              <a:ext uri="{FF2B5EF4-FFF2-40B4-BE49-F238E27FC236}">
                <a16:creationId xmlns:a16="http://schemas.microsoft.com/office/drawing/2014/main" id="{E3FC05AD-1926-489D-AE27-1164E69ADBE1}"/>
              </a:ext>
            </a:extLst>
          </p:cNvPr>
          <p:cNvPicPr>
            <a:picLocks noChangeAspect="1"/>
          </p:cNvPicPr>
          <p:nvPr/>
        </p:nvPicPr>
        <p:blipFill rotWithShape="1">
          <a:blip r:embed="rId3"/>
          <a:srcRect l="26290" t="17778" r="27259" b="5950"/>
          <a:stretch/>
        </p:blipFill>
        <p:spPr>
          <a:xfrm>
            <a:off x="5646300" y="1172470"/>
            <a:ext cx="5260796" cy="4858929"/>
          </a:xfrm>
          <a:prstGeom prst="rect">
            <a:avLst/>
          </a:prstGeom>
          <a:ln>
            <a:solidFill>
              <a:schemeClr val="bg1">
                <a:lumMod val="75000"/>
              </a:schemeClr>
            </a:solidFill>
          </a:ln>
        </p:spPr>
      </p:pic>
    </p:spTree>
    <p:extLst>
      <p:ext uri="{BB962C8B-B14F-4D97-AF65-F5344CB8AC3E}">
        <p14:creationId xmlns:p14="http://schemas.microsoft.com/office/powerpoint/2010/main" val="1320086852"/>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975E5-7D9E-4B10-9738-984472789485}"/>
              </a:ext>
            </a:extLst>
          </p:cNvPr>
          <p:cNvSpPr/>
          <p:nvPr/>
        </p:nvSpPr>
        <p:spPr>
          <a:xfrm>
            <a:off x="6442756" y="5965015"/>
            <a:ext cx="1453469" cy="38808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1DAD36-7F72-370A-9BDD-E616C4FAF4F1}"/>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通过</a:t>
            </a:r>
            <a:r>
              <a:rPr lang="en-US" altLang="zh-CN" dirty="0">
                <a:latin typeface="Source Han Sans CN Normal" panose="020B0400000000000000" pitchFamily="34" charset="-128"/>
                <a:ea typeface="Source Han Sans CN Normal" panose="020B0400000000000000" pitchFamily="34" charset="-128"/>
              </a:rPr>
              <a:t>Retrosynthesis</a:t>
            </a:r>
            <a:r>
              <a:rPr lang="zh-CN" altLang="en-US" dirty="0">
                <a:latin typeface="Source Han Sans CN Normal" panose="020B0400000000000000" pitchFamily="34" charset="-128"/>
                <a:ea typeface="Source Han Sans CN Normal" panose="020B0400000000000000" pitchFamily="34" charset="-128"/>
              </a:rPr>
              <a:t>工具设计逆合成反应路线，获得更多启发</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6" name="Picture 5">
            <a:extLst>
              <a:ext uri="{FF2B5EF4-FFF2-40B4-BE49-F238E27FC236}">
                <a16:creationId xmlns:a16="http://schemas.microsoft.com/office/drawing/2014/main" id="{41B380BB-8ED0-8409-9C77-AA69D690455E}"/>
              </a:ext>
            </a:extLst>
          </p:cNvPr>
          <p:cNvPicPr>
            <a:picLocks noChangeAspect="1"/>
          </p:cNvPicPr>
          <p:nvPr/>
        </p:nvPicPr>
        <p:blipFill>
          <a:blip r:embed="rId2"/>
          <a:stretch>
            <a:fillRect/>
          </a:stretch>
        </p:blipFill>
        <p:spPr>
          <a:xfrm>
            <a:off x="564204" y="1763653"/>
            <a:ext cx="8552651" cy="4654037"/>
          </a:xfrm>
          <a:prstGeom prst="rect">
            <a:avLst/>
          </a:prstGeom>
          <a:ln>
            <a:solidFill>
              <a:schemeClr val="accent1"/>
            </a:solidFill>
          </a:ln>
        </p:spPr>
      </p:pic>
      <p:sp>
        <p:nvSpPr>
          <p:cNvPr id="9" name="TextBox 8">
            <a:extLst>
              <a:ext uri="{FF2B5EF4-FFF2-40B4-BE49-F238E27FC236}">
                <a16:creationId xmlns:a16="http://schemas.microsoft.com/office/drawing/2014/main" id="{2087F72C-D2E1-4A08-8D81-188BA28E201A}"/>
              </a:ext>
            </a:extLst>
          </p:cNvPr>
          <p:cNvSpPr txBox="1"/>
          <p:nvPr/>
        </p:nvSpPr>
        <p:spPr>
          <a:xfrm>
            <a:off x="8170221" y="3376437"/>
            <a:ext cx="3457575" cy="1428468"/>
          </a:xfrm>
          <a:prstGeom prst="rect">
            <a:avLst/>
          </a:prstGeom>
          <a:solidFill>
            <a:srgbClr val="41B6E6"/>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Retrosynthesis Tool</a:t>
            </a:r>
            <a:r>
              <a:rPr kumimoji="0" lang="zh-CN" altLang="en-US" sz="20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：可用于未知化合物或已知化合物和的逆合成路线设计</a:t>
            </a:r>
            <a:endParaRPr kumimoji="0" lang="en-US" sz="20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2405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EF95-D644-89D6-3EC6-74DEDE4BF20B}"/>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预设合成参数</a:t>
            </a: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E16D0D67-D370-72A5-0515-571ABDD925FB}"/>
              </a:ext>
            </a:extLst>
          </p:cNvPr>
          <p:cNvPicPr>
            <a:picLocks noChangeAspect="1"/>
          </p:cNvPicPr>
          <p:nvPr/>
        </p:nvPicPr>
        <p:blipFill>
          <a:blip r:embed="rId2"/>
          <a:stretch>
            <a:fillRect/>
          </a:stretch>
        </p:blipFill>
        <p:spPr>
          <a:xfrm>
            <a:off x="465413" y="1078821"/>
            <a:ext cx="9576407" cy="5031780"/>
          </a:xfrm>
          <a:prstGeom prst="rect">
            <a:avLst/>
          </a:prstGeom>
          <a:ln>
            <a:solidFill>
              <a:schemeClr val="accent1"/>
            </a:solidFill>
          </a:ln>
        </p:spPr>
      </p:pic>
    </p:spTree>
    <p:extLst>
      <p:ext uri="{BB962C8B-B14F-4D97-AF65-F5344CB8AC3E}">
        <p14:creationId xmlns:p14="http://schemas.microsoft.com/office/powerpoint/2010/main" val="3822157494"/>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C95A03-7E7B-2D87-C773-F8E806BD4A9B}"/>
              </a:ext>
            </a:extLst>
          </p:cNvPr>
          <p:cNvPicPr>
            <a:picLocks noChangeAspect="1"/>
          </p:cNvPicPr>
          <p:nvPr/>
        </p:nvPicPr>
        <p:blipFill>
          <a:blip r:embed="rId2"/>
          <a:stretch>
            <a:fillRect/>
          </a:stretch>
        </p:blipFill>
        <p:spPr>
          <a:xfrm>
            <a:off x="321753" y="1112551"/>
            <a:ext cx="7867201" cy="5052804"/>
          </a:xfrm>
          <a:prstGeom prst="rect">
            <a:avLst/>
          </a:prstGeom>
        </p:spPr>
      </p:pic>
      <p:sp>
        <p:nvSpPr>
          <p:cNvPr id="17" name="TextBox 16">
            <a:extLst>
              <a:ext uri="{FF2B5EF4-FFF2-40B4-BE49-F238E27FC236}">
                <a16:creationId xmlns:a16="http://schemas.microsoft.com/office/drawing/2014/main" id="{53D32B33-B406-4F44-A789-2340E0CE8576}"/>
              </a:ext>
            </a:extLst>
          </p:cNvPr>
          <p:cNvSpPr txBox="1"/>
          <p:nvPr/>
        </p:nvSpPr>
        <p:spPr>
          <a:xfrm>
            <a:off x="8088347" y="4855817"/>
            <a:ext cx="4016247" cy="791883"/>
          </a:xfrm>
          <a:prstGeom prst="rect">
            <a:avLst/>
          </a:prstGeom>
          <a:solidFill>
            <a:srgbClr val="41B6E6"/>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Experimental Steps: </a:t>
            </a:r>
            <a:r>
              <a:rPr kumimoji="0" lang="zh-CN" alt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实验报道路线（紫色）</a:t>
            </a:r>
            <a:endParaRPr kumimoji="0" lang="en-US" altLang="zh-CN"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P</a:t>
            </a:r>
            <a:r>
              <a:rPr kumimoji="0" lang="en-US" altLang="zh-CN"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redicted Steps</a:t>
            </a:r>
            <a:r>
              <a:rPr kumimoji="0" lang="zh-CN" alt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：预测路线（绿色）</a:t>
            </a:r>
            <a:endParaRPr kumimoji="0" 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mn-cs"/>
            </a:endParaRPr>
          </a:p>
        </p:txBody>
      </p:sp>
      <p:sp>
        <p:nvSpPr>
          <p:cNvPr id="18" name="TextBox 17">
            <a:extLst>
              <a:ext uri="{FF2B5EF4-FFF2-40B4-BE49-F238E27FC236}">
                <a16:creationId xmlns:a16="http://schemas.microsoft.com/office/drawing/2014/main" id="{72EA11BF-5D4F-4A77-AD5B-A8EF34B87805}"/>
              </a:ext>
            </a:extLst>
          </p:cNvPr>
          <p:cNvSpPr txBox="1"/>
          <p:nvPr/>
        </p:nvSpPr>
        <p:spPr>
          <a:xfrm>
            <a:off x="4294153" y="1495650"/>
            <a:ext cx="4087847" cy="422552"/>
          </a:xfrm>
          <a:prstGeom prst="rect">
            <a:avLst/>
          </a:prstGeom>
          <a:solidFill>
            <a:srgbClr val="41B6E6"/>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P</a:t>
            </a:r>
            <a:r>
              <a:rPr kumimoji="0" lang="en-US" altLang="zh-CN"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redicted Steps: ON</a:t>
            </a:r>
            <a:r>
              <a:rPr kumimoji="0" lang="zh-CN" alt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Arial" panose="020B0604020202020204" pitchFamily="34" charset="0"/>
              </a:rPr>
              <a:t>，才可看到预测路线</a:t>
            </a:r>
            <a:endParaRPr kumimoji="0" lang="en-US" sz="1600" b="0" i="0" u="none" strike="noStrike" kern="1200" cap="none" spc="0" normalizeH="0" baseline="0" noProof="0" dirty="0">
              <a:ln>
                <a:noFill/>
              </a:ln>
              <a:solidFill>
                <a:schemeClr val="bg1"/>
              </a:solidFill>
              <a:effectLst/>
              <a:uLnTx/>
              <a:uFillTx/>
              <a:latin typeface="Source Han Sans CN Light" panose="020B0300000000000000" pitchFamily="34" charset="-128"/>
              <a:ea typeface="Source Han Sans CN Light" panose="020B0300000000000000" pitchFamily="34" charset="-128"/>
              <a:cs typeface="+mn-cs"/>
            </a:endParaRPr>
          </a:p>
        </p:txBody>
      </p:sp>
      <p:sp>
        <p:nvSpPr>
          <p:cNvPr id="6" name="Title 5">
            <a:extLst>
              <a:ext uri="{FF2B5EF4-FFF2-40B4-BE49-F238E27FC236}">
                <a16:creationId xmlns:a16="http://schemas.microsoft.com/office/drawing/2014/main" id="{1048E264-0C63-F9EE-2474-964D2850C81E}"/>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获得逆合成反应路线结果</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930214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E71DD-9828-9372-1CB4-2F29BB99C688}"/>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Predicted steps</a:t>
            </a:r>
            <a:br>
              <a:rPr 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6" name="Picture 5">
            <a:extLst>
              <a:ext uri="{FF2B5EF4-FFF2-40B4-BE49-F238E27FC236}">
                <a16:creationId xmlns:a16="http://schemas.microsoft.com/office/drawing/2014/main" id="{5433C448-4D0B-66E3-7EFE-36AB34D31696}"/>
              </a:ext>
            </a:extLst>
          </p:cNvPr>
          <p:cNvPicPr>
            <a:picLocks noChangeAspect="1"/>
          </p:cNvPicPr>
          <p:nvPr/>
        </p:nvPicPr>
        <p:blipFill>
          <a:blip r:embed="rId2"/>
          <a:stretch>
            <a:fillRect/>
          </a:stretch>
        </p:blipFill>
        <p:spPr>
          <a:xfrm>
            <a:off x="340070" y="1412666"/>
            <a:ext cx="5063105" cy="2989596"/>
          </a:xfrm>
          <a:prstGeom prst="rect">
            <a:avLst/>
          </a:prstGeom>
          <a:ln>
            <a:solidFill>
              <a:schemeClr val="accent1"/>
            </a:solidFill>
          </a:ln>
        </p:spPr>
      </p:pic>
      <p:pic>
        <p:nvPicPr>
          <p:cNvPr id="4" name="Picture 3">
            <a:extLst>
              <a:ext uri="{FF2B5EF4-FFF2-40B4-BE49-F238E27FC236}">
                <a16:creationId xmlns:a16="http://schemas.microsoft.com/office/drawing/2014/main" id="{E7D9F8DB-9002-C554-0660-6D0E7C856A1C}"/>
              </a:ext>
            </a:extLst>
          </p:cNvPr>
          <p:cNvPicPr>
            <a:picLocks noChangeAspect="1"/>
          </p:cNvPicPr>
          <p:nvPr/>
        </p:nvPicPr>
        <p:blipFill>
          <a:blip r:embed="rId3"/>
          <a:stretch>
            <a:fillRect/>
          </a:stretch>
        </p:blipFill>
        <p:spPr>
          <a:xfrm>
            <a:off x="5595909" y="1429093"/>
            <a:ext cx="5889166" cy="3198611"/>
          </a:xfrm>
          <a:prstGeom prst="rect">
            <a:avLst/>
          </a:prstGeom>
          <a:ln>
            <a:solidFill>
              <a:schemeClr val="accent1"/>
            </a:solidFill>
          </a:ln>
        </p:spPr>
      </p:pic>
    </p:spTree>
    <p:extLst>
      <p:ext uri="{BB962C8B-B14F-4D97-AF65-F5344CB8AC3E}">
        <p14:creationId xmlns:p14="http://schemas.microsoft.com/office/powerpoint/2010/main" val="2343201610"/>
      </p:ext>
    </p:extLst>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677578-6794-A20B-D3DE-7C71E381921D}"/>
              </a:ext>
            </a:extLst>
          </p:cNvPr>
          <p:cNvPicPr>
            <a:picLocks noChangeAspect="1"/>
          </p:cNvPicPr>
          <p:nvPr/>
        </p:nvPicPr>
        <p:blipFill>
          <a:blip r:embed="rId2"/>
          <a:stretch>
            <a:fillRect/>
          </a:stretch>
        </p:blipFill>
        <p:spPr>
          <a:xfrm>
            <a:off x="303716" y="1136227"/>
            <a:ext cx="6255872" cy="1948732"/>
          </a:xfrm>
          <a:prstGeom prst="rect">
            <a:avLst/>
          </a:prstGeom>
          <a:ln>
            <a:solidFill>
              <a:schemeClr val="accent1"/>
            </a:solidFill>
          </a:ln>
        </p:spPr>
      </p:pic>
      <p:sp>
        <p:nvSpPr>
          <p:cNvPr id="2" name="Title 1">
            <a:extLst>
              <a:ext uri="{FF2B5EF4-FFF2-40B4-BE49-F238E27FC236}">
                <a16:creationId xmlns:a16="http://schemas.microsoft.com/office/drawing/2014/main" id="{8E209A8A-BCCD-E445-4FA5-94C2B64ACECB}"/>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参考合成方法</a:t>
            </a: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FD099453-3EA3-9067-F98E-65A8BA9BD186}"/>
              </a:ext>
            </a:extLst>
          </p:cNvPr>
          <p:cNvPicPr>
            <a:picLocks noChangeAspect="1"/>
          </p:cNvPicPr>
          <p:nvPr/>
        </p:nvPicPr>
        <p:blipFill>
          <a:blip r:embed="rId3"/>
          <a:stretch>
            <a:fillRect/>
          </a:stretch>
        </p:blipFill>
        <p:spPr>
          <a:xfrm>
            <a:off x="4949649" y="1270660"/>
            <a:ext cx="5212784" cy="4531759"/>
          </a:xfrm>
          <a:prstGeom prst="rect">
            <a:avLst/>
          </a:prstGeom>
          <a:ln>
            <a:solidFill>
              <a:schemeClr val="accent1"/>
            </a:solidFill>
          </a:ln>
        </p:spPr>
      </p:pic>
    </p:spTree>
    <p:extLst>
      <p:ext uri="{BB962C8B-B14F-4D97-AF65-F5344CB8AC3E}">
        <p14:creationId xmlns:p14="http://schemas.microsoft.com/office/powerpoint/2010/main" val="3325426257"/>
      </p:ext>
    </p:extLst>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2F06-3777-AE60-5AFF-3FE934AECDE7}"/>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限定起始物结构</a:t>
            </a:r>
            <a:endParaRPr lang="en-US" dirty="0">
              <a:latin typeface="Source Han Sans CN Normal" panose="020B0400000000000000" pitchFamily="34" charset="-128"/>
              <a:ea typeface="Source Han Sans CN Normal" panose="020B0400000000000000" pitchFamily="34" charset="-128"/>
            </a:endParaRPr>
          </a:p>
        </p:txBody>
      </p:sp>
      <p:pic>
        <p:nvPicPr>
          <p:cNvPr id="4" name="Picture 3">
            <a:extLst>
              <a:ext uri="{FF2B5EF4-FFF2-40B4-BE49-F238E27FC236}">
                <a16:creationId xmlns:a16="http://schemas.microsoft.com/office/drawing/2014/main" id="{F17EE0C2-49C0-8347-1118-C9D265DD097C}"/>
              </a:ext>
            </a:extLst>
          </p:cNvPr>
          <p:cNvPicPr>
            <a:picLocks noChangeAspect="1"/>
          </p:cNvPicPr>
          <p:nvPr/>
        </p:nvPicPr>
        <p:blipFill>
          <a:blip r:embed="rId2"/>
          <a:stretch>
            <a:fillRect/>
          </a:stretch>
        </p:blipFill>
        <p:spPr>
          <a:xfrm>
            <a:off x="294391" y="1106040"/>
            <a:ext cx="3177043" cy="5211959"/>
          </a:xfrm>
          <a:prstGeom prst="rect">
            <a:avLst/>
          </a:prstGeom>
          <a:ln>
            <a:solidFill>
              <a:schemeClr val="accent1"/>
            </a:solidFill>
          </a:ln>
        </p:spPr>
      </p:pic>
      <p:pic>
        <p:nvPicPr>
          <p:cNvPr id="6" name="Picture 5">
            <a:extLst>
              <a:ext uri="{FF2B5EF4-FFF2-40B4-BE49-F238E27FC236}">
                <a16:creationId xmlns:a16="http://schemas.microsoft.com/office/drawing/2014/main" id="{5B165047-EEEA-A3AD-D50E-FEBE44131AFB}"/>
              </a:ext>
            </a:extLst>
          </p:cNvPr>
          <p:cNvPicPr>
            <a:picLocks noChangeAspect="1"/>
          </p:cNvPicPr>
          <p:nvPr/>
        </p:nvPicPr>
        <p:blipFill>
          <a:blip r:embed="rId3"/>
          <a:stretch>
            <a:fillRect/>
          </a:stretch>
        </p:blipFill>
        <p:spPr>
          <a:xfrm>
            <a:off x="3601781" y="1106040"/>
            <a:ext cx="7234134" cy="5008246"/>
          </a:xfrm>
          <a:prstGeom prst="rect">
            <a:avLst/>
          </a:prstGeom>
          <a:ln>
            <a:solidFill>
              <a:schemeClr val="accent1"/>
            </a:solidFill>
          </a:ln>
        </p:spPr>
      </p:pic>
    </p:spTree>
    <p:extLst>
      <p:ext uri="{BB962C8B-B14F-4D97-AF65-F5344CB8AC3E}">
        <p14:creationId xmlns:p14="http://schemas.microsoft.com/office/powerpoint/2010/main" val="3823603257"/>
      </p:ext>
    </p:extLst>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C040-95FE-BF16-92C6-D3326D573C61}"/>
              </a:ext>
            </a:extLst>
          </p:cNvPr>
          <p:cNvSpPr>
            <a:spLocks noGrp="1"/>
          </p:cNvSpPr>
          <p:nvPr>
            <p:ph type="title"/>
          </p:nvPr>
        </p:nvSpPr>
        <p:spPr/>
        <p:txBody>
          <a:bodyPr/>
          <a:lstStyle/>
          <a:p>
            <a:r>
              <a:rPr lang="zh-CN" altLang="en-US" sz="4000" dirty="0">
                <a:latin typeface="Source Han Sans CN Normal" panose="020B0400000000000000" pitchFamily="34" charset="-128"/>
                <a:ea typeface="Source Han Sans CN Normal" panose="020B0400000000000000" pitchFamily="34" charset="-128"/>
              </a:rPr>
              <a:t>浏览</a:t>
            </a:r>
            <a:r>
              <a:rPr lang="en-US" sz="4000" dirty="0">
                <a:latin typeface="Source Han Sans CN Normal" panose="020B0400000000000000" pitchFamily="34" charset="-128"/>
                <a:ea typeface="Source Han Sans CN Normal" panose="020B0400000000000000" pitchFamily="34" charset="-128"/>
              </a:rPr>
              <a:t>Alternative Steps，</a:t>
            </a:r>
            <a:r>
              <a:rPr lang="zh-CN" altLang="en-US" sz="4000" dirty="0">
                <a:latin typeface="Source Han Sans CN Normal" panose="020B0400000000000000" pitchFamily="34" charset="-128"/>
                <a:ea typeface="Source Han Sans CN Normal" panose="020B0400000000000000" pitchFamily="34" charset="-128"/>
              </a:rPr>
              <a:t>获取其他合成方法</a:t>
            </a:r>
            <a:br>
              <a:rPr lang="zh-CN" altLang="en-US" sz="4000" dirty="0">
                <a:latin typeface="Source Han Sans CN Normal" panose="020B0400000000000000" pitchFamily="34" charset="-128"/>
                <a:ea typeface="Source Han Sans CN Normal" panose="020B0400000000000000" pitchFamily="34" charset="-128"/>
              </a:rPr>
            </a:br>
            <a:endParaRPr lang="en-US" sz="4000" dirty="0">
              <a:latin typeface="Source Han Sans CN Normal" panose="020B0400000000000000" pitchFamily="34" charset="-128"/>
              <a:ea typeface="Source Han Sans CN Normal" panose="020B0400000000000000" pitchFamily="34" charset="-128"/>
            </a:endParaRPr>
          </a:p>
        </p:txBody>
      </p:sp>
      <p:pic>
        <p:nvPicPr>
          <p:cNvPr id="6" name="Picture 5">
            <a:extLst>
              <a:ext uri="{FF2B5EF4-FFF2-40B4-BE49-F238E27FC236}">
                <a16:creationId xmlns:a16="http://schemas.microsoft.com/office/drawing/2014/main" id="{4CFDE1FF-74EF-5507-BA50-D2813C7C924B}"/>
              </a:ext>
            </a:extLst>
          </p:cNvPr>
          <p:cNvPicPr>
            <a:picLocks noChangeAspect="1"/>
          </p:cNvPicPr>
          <p:nvPr/>
        </p:nvPicPr>
        <p:blipFill>
          <a:blip r:embed="rId2"/>
          <a:stretch>
            <a:fillRect/>
          </a:stretch>
        </p:blipFill>
        <p:spPr>
          <a:xfrm>
            <a:off x="4462725" y="1075410"/>
            <a:ext cx="7337323" cy="4668336"/>
          </a:xfrm>
          <a:prstGeom prst="rect">
            <a:avLst/>
          </a:prstGeom>
          <a:ln>
            <a:solidFill>
              <a:schemeClr val="accent1"/>
            </a:solidFill>
          </a:ln>
        </p:spPr>
      </p:pic>
      <p:pic>
        <p:nvPicPr>
          <p:cNvPr id="9" name="Picture 8">
            <a:extLst>
              <a:ext uri="{FF2B5EF4-FFF2-40B4-BE49-F238E27FC236}">
                <a16:creationId xmlns:a16="http://schemas.microsoft.com/office/drawing/2014/main" id="{856D7524-583B-BB3F-70B6-6B422456D00A}"/>
              </a:ext>
            </a:extLst>
          </p:cNvPr>
          <p:cNvPicPr>
            <a:picLocks noChangeAspect="1"/>
          </p:cNvPicPr>
          <p:nvPr/>
        </p:nvPicPr>
        <p:blipFill>
          <a:blip r:embed="rId3"/>
          <a:stretch>
            <a:fillRect/>
          </a:stretch>
        </p:blipFill>
        <p:spPr>
          <a:xfrm>
            <a:off x="391952" y="1505748"/>
            <a:ext cx="3608664" cy="3426776"/>
          </a:xfrm>
          <a:prstGeom prst="rect">
            <a:avLst/>
          </a:prstGeom>
          <a:ln>
            <a:solidFill>
              <a:schemeClr val="accent1"/>
            </a:solidFill>
          </a:ln>
        </p:spPr>
      </p:pic>
    </p:spTree>
    <p:extLst>
      <p:ext uri="{BB962C8B-B14F-4D97-AF65-F5344CB8AC3E}">
        <p14:creationId xmlns:p14="http://schemas.microsoft.com/office/powerpoint/2010/main" val="128530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F284-720F-F5E0-A5C9-9115E993626D}"/>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获得新的逆合成路线</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pic>
        <p:nvPicPr>
          <p:cNvPr id="5" name="Picture 4">
            <a:extLst>
              <a:ext uri="{FF2B5EF4-FFF2-40B4-BE49-F238E27FC236}">
                <a16:creationId xmlns:a16="http://schemas.microsoft.com/office/drawing/2014/main" id="{5617398C-3B96-107C-56C3-E33754C9B3EE}"/>
              </a:ext>
            </a:extLst>
          </p:cNvPr>
          <p:cNvPicPr>
            <a:picLocks noChangeAspect="1"/>
          </p:cNvPicPr>
          <p:nvPr/>
        </p:nvPicPr>
        <p:blipFill>
          <a:blip r:embed="rId2"/>
          <a:stretch>
            <a:fillRect/>
          </a:stretch>
        </p:blipFill>
        <p:spPr>
          <a:xfrm>
            <a:off x="564204" y="986907"/>
            <a:ext cx="8365135" cy="5400204"/>
          </a:xfrm>
          <a:prstGeom prst="rect">
            <a:avLst/>
          </a:prstGeom>
          <a:ln>
            <a:solidFill>
              <a:schemeClr val="accent1"/>
            </a:solidFill>
          </a:ln>
        </p:spPr>
      </p:pic>
    </p:spTree>
    <p:extLst>
      <p:ext uri="{BB962C8B-B14F-4D97-AF65-F5344CB8AC3E}">
        <p14:creationId xmlns:p14="http://schemas.microsoft.com/office/powerpoint/2010/main" val="129705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BF56F-4EFE-455D-9223-EF70416AFB35}"/>
              </a:ext>
            </a:extLst>
          </p:cNvPr>
          <p:cNvPicPr>
            <a:picLocks noChangeAspect="1"/>
          </p:cNvPicPr>
          <p:nvPr/>
        </p:nvPicPr>
        <p:blipFill>
          <a:blip r:embed="rId2"/>
          <a:stretch>
            <a:fillRect/>
          </a:stretch>
        </p:blipFill>
        <p:spPr>
          <a:xfrm>
            <a:off x="2872015" y="95874"/>
            <a:ext cx="7453086" cy="6381125"/>
          </a:xfrm>
          <a:prstGeom prst="rect">
            <a:avLst/>
          </a:prstGeom>
          <a:ln>
            <a:solidFill>
              <a:schemeClr val="bg1">
                <a:lumMod val="65000"/>
              </a:schemeClr>
            </a:solidFill>
          </a:ln>
        </p:spPr>
      </p:pic>
      <p:sp>
        <p:nvSpPr>
          <p:cNvPr id="12" name="Rectangle 11">
            <a:extLst>
              <a:ext uri="{FF2B5EF4-FFF2-40B4-BE49-F238E27FC236}">
                <a16:creationId xmlns:a16="http://schemas.microsoft.com/office/drawing/2014/main" id="{D31BAC54-FE47-40E3-8757-3A49E496D1FA}"/>
              </a:ext>
            </a:extLst>
          </p:cNvPr>
          <p:cNvSpPr/>
          <p:nvPr/>
        </p:nvSpPr>
        <p:spPr>
          <a:xfrm>
            <a:off x="2952750" y="5716472"/>
            <a:ext cx="1638813" cy="72242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250F3A2-03C9-4834-8028-EBF93120793B}"/>
              </a:ext>
            </a:extLst>
          </p:cNvPr>
          <p:cNvPicPr>
            <a:picLocks noChangeAspect="1"/>
          </p:cNvPicPr>
          <p:nvPr/>
        </p:nvPicPr>
        <p:blipFill>
          <a:blip r:embed="rId3"/>
          <a:stretch>
            <a:fillRect/>
          </a:stretch>
        </p:blipFill>
        <p:spPr>
          <a:xfrm>
            <a:off x="957261" y="490538"/>
            <a:ext cx="1679537" cy="5953124"/>
          </a:xfrm>
          <a:prstGeom prst="rect">
            <a:avLst/>
          </a:prstGeom>
          <a:ln>
            <a:solidFill>
              <a:schemeClr val="bg1">
                <a:lumMod val="65000"/>
              </a:schemeClr>
            </a:solidFill>
          </a:ln>
        </p:spPr>
      </p:pic>
    </p:spTree>
    <p:extLst>
      <p:ext uri="{BB962C8B-B14F-4D97-AF65-F5344CB8AC3E}">
        <p14:creationId xmlns:p14="http://schemas.microsoft.com/office/powerpoint/2010/main" val="301726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zh-CN" altLang="en-US" sz="4400" dirty="0">
                <a:latin typeface="Source Han Sans CN Bold" panose="020B0800000000000000" pitchFamily="34" charset="-128"/>
                <a:ea typeface="Source Han Sans CN Bold" panose="020B0800000000000000" pitchFamily="34" charset="-128"/>
                <a:cs typeface="Arial" panose="020B0604020202020204" pitchFamily="34" charset="0"/>
              </a:rPr>
              <a:t>小结</a:t>
            </a:r>
            <a:endParaRPr lang="en-US" sz="4400" dirty="0">
              <a:latin typeface="Source Han Sans CN Bold" panose="020B0800000000000000" pitchFamily="34" charset="-128"/>
              <a:ea typeface="Source Han Sans CN Bold" panose="020B0800000000000000" pitchFamily="34" charset="-128"/>
              <a:cs typeface="Arial" panose="020B0604020202020204" pitchFamily="34" charset="0"/>
            </a:endParaRPr>
          </a:p>
        </p:txBody>
      </p:sp>
      <p:sp>
        <p:nvSpPr>
          <p:cNvPr id="6" name="Rectangle 5">
            <a:extLst>
              <a:ext uri="{FF2B5EF4-FFF2-40B4-BE49-F238E27FC236}">
                <a16:creationId xmlns:a16="http://schemas.microsoft.com/office/drawing/2014/main" id="{AF48FC79-0EEB-45A6-8D4C-6F9E356062AE}"/>
              </a:ext>
            </a:extLst>
          </p:cNvPr>
          <p:cNvSpPr/>
          <p:nvPr/>
        </p:nvSpPr>
        <p:spPr>
          <a:xfrm>
            <a:off x="979316" y="1107918"/>
            <a:ext cx="9925143" cy="4999702"/>
          </a:xfrm>
          <a:prstGeom prst="rect">
            <a:avLst/>
          </a:prstGeom>
          <a:noFill/>
          <a:ln>
            <a:solidFill>
              <a:schemeClr val="bg1"/>
            </a:solidFill>
          </a:ln>
        </p:spPr>
        <p:txBody>
          <a:bodyPr wrap="square">
            <a:spAutoFit/>
          </a:bodyPr>
          <a:lstStyle/>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制备和合成信息的检索方法：直接绘制反应式或结构式，检索反应；通过构建主题词或主题词与结构联用，检索制备研究文献；通过物质结果获取反应；逆合成反应路线设计工具的使用。</a:t>
            </a: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主题词与结构联用时，可同时匹配两种精准度的物质</a:t>
            </a: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(Structure Match: As Drawn, Substructure)</a:t>
            </a: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a:t>
            </a: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Substance Role: </a:t>
            </a: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锁定物质在反应中的角色</a:t>
            </a: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 </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Non-participating Functional Groups: </a:t>
            </a: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不参与反应官能团；</a:t>
            </a: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Synthetic Methods</a:t>
            </a: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：提供增值的实验详情，便捷获取合成实验详情</a:t>
            </a: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Retrosynthesis Plan</a:t>
            </a:r>
            <a:r>
              <a:rPr kumimoji="0" lang="zh-CN" altLang="en-US"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：逆合成反应路线设计工具可针对未知化合物提供预测的逆合成路线设计思路，同时，也可针对已知化合物提供实验报道的和预测和逆合成路线。</a:t>
            </a:r>
            <a:endParaRPr kumimoji="0" lang="en-US" altLang="zh-CN" sz="1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p:txBody>
      </p:sp>
    </p:spTree>
    <p:extLst>
      <p:ext uri="{BB962C8B-B14F-4D97-AF65-F5344CB8AC3E}">
        <p14:creationId xmlns:p14="http://schemas.microsoft.com/office/powerpoint/2010/main" val="2932963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B54BA-E01A-D021-B23D-27568485749A}"/>
              </a:ext>
            </a:extLst>
          </p:cNvPr>
          <p:cNvSpPr>
            <a:spLocks noGrp="1"/>
          </p:cNvSpPr>
          <p:nvPr>
            <p:ph type="body" sz="half" idx="23"/>
          </p:nvPr>
        </p:nvSpPr>
        <p:spPr>
          <a:xfrm>
            <a:off x="634999" y="1288932"/>
            <a:ext cx="6796554" cy="3771900"/>
          </a:xfrm>
        </p:spPr>
        <p:txBody>
          <a:bodyPr/>
          <a:lstStyle/>
          <a:p>
            <a:r>
              <a:rPr lang="zh-CN" altLang="en-US" sz="1800" dirty="0">
                <a:latin typeface="Source Han Sans CN Normal" panose="020B0400000000000000" pitchFamily="34" charset="-128"/>
                <a:ea typeface="Source Han Sans CN Normal" panose="020B0400000000000000" pitchFamily="34" charset="-128"/>
              </a:rPr>
              <a:t>物质检索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结构编辑器</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pPr lvl="2"/>
            <a:r>
              <a:rPr lang="en-US" altLang="zh-CN" sz="1800" dirty="0">
                <a:latin typeface="Source Han Sans CN Normal" panose="020B0400000000000000" pitchFamily="34" charset="-128"/>
                <a:ea typeface="Source Han Sans CN Normal" panose="020B0400000000000000" pitchFamily="34" charset="-128"/>
              </a:rPr>
              <a:t>Markush</a:t>
            </a:r>
            <a:r>
              <a:rPr lang="zh-CN" altLang="en-US" sz="1800" dirty="0">
                <a:latin typeface="Source Han Sans CN Normal" panose="020B0400000000000000" pitchFamily="34" charset="-128"/>
                <a:ea typeface="Source Han Sans CN Normal" panose="020B0400000000000000" pitchFamily="34" charset="-128"/>
              </a:rPr>
              <a:t>结构检索</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反应检索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反应筛选</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逆合成路线设计工具</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案例分享</a:t>
            </a:r>
            <a:endParaRPr lang="en-US" altLang="zh-CN" sz="1800" dirty="0">
              <a:latin typeface="Source Han Sans CN Normal" panose="020B0400000000000000" pitchFamily="34" charset="-128"/>
              <a:ea typeface="Source Han Sans CN Normal" panose="020B0400000000000000" pitchFamily="34" charset="-128"/>
            </a:endParaRPr>
          </a:p>
          <a:p>
            <a:r>
              <a:rPr lang="zh-CN" altLang="en-US" sz="1800" dirty="0">
                <a:latin typeface="Source Han Sans CN Normal" panose="020B0400000000000000" pitchFamily="34" charset="-128"/>
                <a:ea typeface="Source Han Sans CN Normal" panose="020B0400000000000000" pitchFamily="34" charset="-128"/>
              </a:rPr>
              <a:t>文献检索</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专利查看</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分析方法查找</a:t>
            </a:r>
            <a:endParaRPr lang="en-US" altLang="zh-CN" sz="1800" dirty="0">
              <a:latin typeface="Source Han Sans CN Normal" panose="020B0400000000000000" pitchFamily="34" charset="-128"/>
              <a:ea typeface="Source Han Sans CN Normal" panose="020B0400000000000000" pitchFamily="34" charset="-128"/>
            </a:endParaRPr>
          </a:p>
          <a:p>
            <a:pPr lvl="2"/>
            <a:r>
              <a:rPr lang="zh-CN" altLang="en-US" sz="1800" dirty="0">
                <a:latin typeface="Source Han Sans CN Normal" panose="020B0400000000000000" pitchFamily="34" charset="-128"/>
                <a:ea typeface="Source Han Sans CN Normal" panose="020B0400000000000000" pitchFamily="34" charset="-128"/>
              </a:rPr>
              <a:t>制剂信息查找</a:t>
            </a:r>
            <a:endParaRPr lang="en-US" sz="1800" dirty="0">
              <a:latin typeface="Source Han Sans CN Normal" panose="020B0400000000000000" pitchFamily="34" charset="-128"/>
              <a:ea typeface="Source Han Sans CN Normal" panose="020B0400000000000000" pitchFamily="34" charset="-128"/>
            </a:endParaRPr>
          </a:p>
        </p:txBody>
      </p:sp>
      <p:sp>
        <p:nvSpPr>
          <p:cNvPr id="3" name="Text Placeholder 2">
            <a:extLst>
              <a:ext uri="{FF2B5EF4-FFF2-40B4-BE49-F238E27FC236}">
                <a16:creationId xmlns:a16="http://schemas.microsoft.com/office/drawing/2014/main" id="{022DA9D6-521A-8860-5DB5-C7EF9F457413}"/>
              </a:ext>
            </a:extLst>
          </p:cNvPr>
          <p:cNvSpPr>
            <a:spLocks noGrp="1"/>
          </p:cNvSpPr>
          <p:nvPr>
            <p:ph type="body" sz="quarter" idx="24"/>
          </p:nvPr>
        </p:nvSpPr>
        <p:spPr/>
        <p:txBody>
          <a:bodyPr/>
          <a:lstStyle/>
          <a:p>
            <a:r>
              <a:rPr lang="zh-CN" altLang="en-US" dirty="0">
                <a:latin typeface="Source Han Sans CN Normal" panose="020B0400000000000000" pitchFamily="34" charset="-128"/>
                <a:ea typeface="Source Han Sans CN Normal" panose="020B0400000000000000" pitchFamily="34" charset="-128"/>
              </a:rPr>
              <a:t>提纲</a:t>
            </a: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637481377"/>
      </p:ext>
    </p:extLst>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785F6-9033-4356-A488-582BE5ABD0E6}"/>
              </a:ext>
            </a:extLst>
          </p:cNvPr>
          <p:cNvPicPr>
            <a:picLocks noChangeAspect="1"/>
          </p:cNvPicPr>
          <p:nvPr/>
        </p:nvPicPr>
        <p:blipFill>
          <a:blip r:embed="rId2"/>
          <a:stretch>
            <a:fillRect/>
          </a:stretch>
        </p:blipFill>
        <p:spPr>
          <a:xfrm>
            <a:off x="906587" y="1254513"/>
            <a:ext cx="9603876" cy="4337702"/>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C44D78BD-C3BB-446D-99EE-747E60291B44}"/>
              </a:ext>
            </a:extLst>
          </p:cNvPr>
          <p:cNvPicPr>
            <a:picLocks noChangeAspect="1"/>
          </p:cNvPicPr>
          <p:nvPr/>
        </p:nvPicPr>
        <p:blipFill>
          <a:blip r:embed="rId3"/>
          <a:stretch>
            <a:fillRect/>
          </a:stretch>
        </p:blipFill>
        <p:spPr>
          <a:xfrm>
            <a:off x="3263143" y="4032888"/>
            <a:ext cx="655010" cy="925202"/>
          </a:xfrm>
          <a:prstGeom prst="rect">
            <a:avLst/>
          </a:prstGeom>
          <a:ln>
            <a:solidFill>
              <a:schemeClr val="bg1">
                <a:lumMod val="75000"/>
              </a:schemeClr>
            </a:solidFill>
          </a:ln>
        </p:spPr>
      </p:pic>
      <p:sp>
        <p:nvSpPr>
          <p:cNvPr id="10" name="Rectangle 9">
            <a:extLst>
              <a:ext uri="{FF2B5EF4-FFF2-40B4-BE49-F238E27FC236}">
                <a16:creationId xmlns:a16="http://schemas.microsoft.com/office/drawing/2014/main" id="{B8035F16-FB80-470D-8E24-389EC2659698}"/>
              </a:ext>
            </a:extLst>
          </p:cNvPr>
          <p:cNvSpPr/>
          <p:nvPr/>
        </p:nvSpPr>
        <p:spPr>
          <a:xfrm>
            <a:off x="6647455" y="4217753"/>
            <a:ext cx="5207852" cy="1530547"/>
          </a:xfrm>
          <a:prstGeom prst="rect">
            <a:avLst/>
          </a:prstGeom>
          <a:solidFill>
            <a:srgbClr val="00B0F0"/>
          </a:solidFill>
          <a:ln>
            <a:solidFill>
              <a:schemeClr val="bg1"/>
            </a:solidFill>
          </a:ln>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下面的检索方法可单独使用，也可联用：</a:t>
            </a:r>
            <a:endPar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关键词、物质名称、</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CAS RN</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、文献号；</a:t>
            </a:r>
            <a:endPar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高级检索（刊物名、机构名、</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Concepts</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、标题等）；</a:t>
            </a:r>
            <a:endPar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rPr>
              <a:t>结构检索（包括物质结构和反应式）</a:t>
            </a:r>
            <a:endPar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Calibri" panose="020F0502020204030204" pitchFamily="34" charset="0"/>
            </a:endParaRPr>
          </a:p>
        </p:txBody>
      </p:sp>
      <p:sp>
        <p:nvSpPr>
          <p:cNvPr id="2" name="Title 1">
            <a:extLst>
              <a:ext uri="{FF2B5EF4-FFF2-40B4-BE49-F238E27FC236}">
                <a16:creationId xmlns:a16="http://schemas.microsoft.com/office/drawing/2014/main" id="{A20615A1-D434-03F7-A4C8-87E2EF86A8F6}"/>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文献检索的方法</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46210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3149DB1-4F82-40A6-8DC3-3FF22CB6D184}"/>
              </a:ext>
            </a:extLst>
          </p:cNvPr>
          <p:cNvSpPr txBox="1"/>
          <p:nvPr/>
        </p:nvSpPr>
        <p:spPr>
          <a:xfrm>
            <a:off x="1487650" y="1311830"/>
            <a:ext cx="95423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主题词示例：</a:t>
            </a:r>
            <a:r>
              <a:rPr kumimoji="0" lang="en-US" sz="1800" b="0" i="0" u="none" strike="noStrike" kern="1200" cap="none" spc="0" normalizeH="0" baseline="0" noProof="0" dirty="0">
                <a:ln>
                  <a:noFill/>
                </a:ln>
                <a:solidFill>
                  <a:srgbClr val="051C2C"/>
                </a:solidFill>
                <a:effectLst/>
                <a:uLnTx/>
                <a:uFillTx/>
                <a:latin typeface="Calibri" panose="020F0502020204030204"/>
                <a:ea typeface="+mn-ea"/>
                <a:cs typeface="+mn-cs"/>
              </a:rPr>
              <a:t>"epidermal growth factor receptor" or EGFR and (drug or ligand)</a:t>
            </a:r>
          </a:p>
        </p:txBody>
      </p:sp>
      <p:pic>
        <p:nvPicPr>
          <p:cNvPr id="5" name="Picture 4">
            <a:extLst>
              <a:ext uri="{FF2B5EF4-FFF2-40B4-BE49-F238E27FC236}">
                <a16:creationId xmlns:a16="http://schemas.microsoft.com/office/drawing/2014/main" id="{C44E8943-E918-4CC2-93C8-54989F80864E}"/>
              </a:ext>
            </a:extLst>
          </p:cNvPr>
          <p:cNvPicPr>
            <a:picLocks noChangeAspect="1"/>
          </p:cNvPicPr>
          <p:nvPr/>
        </p:nvPicPr>
        <p:blipFill>
          <a:blip r:embed="rId2"/>
          <a:stretch>
            <a:fillRect/>
          </a:stretch>
        </p:blipFill>
        <p:spPr>
          <a:xfrm>
            <a:off x="1012390" y="1804712"/>
            <a:ext cx="9542301" cy="3197686"/>
          </a:xfrm>
          <a:prstGeom prst="rect">
            <a:avLst/>
          </a:prstGeom>
          <a:ln>
            <a:solidFill>
              <a:schemeClr val="bg1">
                <a:lumMod val="65000"/>
              </a:schemeClr>
            </a:solidFill>
          </a:ln>
        </p:spPr>
      </p:pic>
      <p:sp>
        <p:nvSpPr>
          <p:cNvPr id="10" name="Rectangle 9">
            <a:extLst>
              <a:ext uri="{FF2B5EF4-FFF2-40B4-BE49-F238E27FC236}">
                <a16:creationId xmlns:a16="http://schemas.microsoft.com/office/drawing/2014/main" id="{558C1673-7748-47D6-9C34-36C55E0CB88B}"/>
              </a:ext>
            </a:extLst>
          </p:cNvPr>
          <p:cNvSpPr/>
          <p:nvPr/>
        </p:nvSpPr>
        <p:spPr>
          <a:xfrm>
            <a:off x="3014428" y="4601696"/>
            <a:ext cx="7407573" cy="1530547"/>
          </a:xfrm>
          <a:prstGeom prst="rect">
            <a:avLst/>
          </a:prstGeom>
          <a:solidFill>
            <a:srgbClr val="41B6E6"/>
          </a:solidFill>
        </p:spPr>
        <p:txBody>
          <a:bodyPr wrap="square">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支持布尔逻辑运算符</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(and, or, not)</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，默认运算顺序</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or &gt; and &gt; not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 ) </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优先运算</a:t>
            </a:r>
            <a:endPar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 ”</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不允许词形变化，但可出现单数或复数</a:t>
            </a:r>
            <a:endPar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支持通配符</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或？（*代表</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0</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或多个字符；？代表</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0</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或</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1</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个字符）</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 </a:t>
            </a:r>
            <a:r>
              <a:rPr kumimoji="0" lang="zh-CN" altLang="en-US"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例如，</a:t>
            </a:r>
            <a:r>
              <a:rPr kumimoji="0" lang="en-US" altLang="zh-CN" sz="1600" b="0" i="0" u="none" strike="noStrike" kern="1200" cap="none" spc="0" normalizeH="0" baseline="0" noProof="0" dirty="0" err="1">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toxi</a:t>
            </a:r>
            <a:r>
              <a:rPr kumimoji="0" lang="en-US" altLang="zh-CN" sz="1600" b="0" i="0" u="none" strike="noStrike" kern="1200" cap="none" spc="0" normalizeH="0" baseline="0" noProof="0" dirty="0">
                <a:ln>
                  <a:noFill/>
                </a:ln>
                <a:solidFill>
                  <a:srgbClr val="FFFFFF"/>
                </a:solidFill>
                <a:effectLst/>
                <a:uLnTx/>
                <a:uFillTx/>
                <a:latin typeface="Source Han Sans CN Normal" panose="020B0400000000000000" pitchFamily="34" charset="-128"/>
                <a:ea typeface="Source Han Sans CN Normal" panose="020B0400000000000000" pitchFamily="34" charset="-128"/>
                <a:cs typeface="+mn-cs"/>
              </a:rPr>
              <a:t>*</a:t>
            </a:r>
          </a:p>
        </p:txBody>
      </p:sp>
      <p:sp>
        <p:nvSpPr>
          <p:cNvPr id="2" name="Title 1">
            <a:extLst>
              <a:ext uri="{FF2B5EF4-FFF2-40B4-BE49-F238E27FC236}">
                <a16:creationId xmlns:a16="http://schemas.microsoft.com/office/drawing/2014/main" id="{14A43253-985C-3377-3380-06E18A27F9C4}"/>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使用布尔逻辑运算符，精准构建检索主题</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436157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215D8-283E-4895-AE2C-9F214F75C723}"/>
              </a:ext>
            </a:extLst>
          </p:cNvPr>
          <p:cNvPicPr>
            <a:picLocks noChangeAspect="1"/>
          </p:cNvPicPr>
          <p:nvPr/>
        </p:nvPicPr>
        <p:blipFill rotWithShape="1">
          <a:blip r:embed="rId2"/>
          <a:srcRect l="14831" t="28314" r="16405" b="20000"/>
          <a:stretch/>
        </p:blipFill>
        <p:spPr>
          <a:xfrm>
            <a:off x="899583" y="1084568"/>
            <a:ext cx="9734169" cy="4115549"/>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DB960B68-DCDE-48BC-9EBB-BAFF4408C862}"/>
              </a:ext>
            </a:extLst>
          </p:cNvPr>
          <p:cNvPicPr>
            <a:picLocks noChangeAspect="1"/>
          </p:cNvPicPr>
          <p:nvPr/>
        </p:nvPicPr>
        <p:blipFill>
          <a:blip r:embed="rId3"/>
          <a:stretch>
            <a:fillRect/>
          </a:stretch>
        </p:blipFill>
        <p:spPr>
          <a:xfrm>
            <a:off x="2650885" y="4089115"/>
            <a:ext cx="517027" cy="900340"/>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6E39D901-1725-40CB-A0EE-92F8FAEA4000}"/>
              </a:ext>
            </a:extLst>
          </p:cNvPr>
          <p:cNvPicPr>
            <a:picLocks noChangeAspect="1"/>
          </p:cNvPicPr>
          <p:nvPr/>
        </p:nvPicPr>
        <p:blipFill>
          <a:blip r:embed="rId4"/>
          <a:stretch>
            <a:fillRect/>
          </a:stretch>
        </p:blipFill>
        <p:spPr>
          <a:xfrm>
            <a:off x="4043309" y="4246248"/>
            <a:ext cx="1163809" cy="2560382"/>
          </a:xfrm>
          <a:prstGeom prst="rect">
            <a:avLst/>
          </a:prstGeom>
          <a:ln>
            <a:solidFill>
              <a:schemeClr val="bg1">
                <a:lumMod val="65000"/>
              </a:schemeClr>
            </a:solidFill>
          </a:ln>
        </p:spPr>
      </p:pic>
      <p:cxnSp>
        <p:nvCxnSpPr>
          <p:cNvPr id="7" name="Straight Arrow Connector 6">
            <a:extLst>
              <a:ext uri="{FF2B5EF4-FFF2-40B4-BE49-F238E27FC236}">
                <a16:creationId xmlns:a16="http://schemas.microsoft.com/office/drawing/2014/main" id="{FE889D2A-0949-4AC0-BBE2-36184BF171EE}"/>
              </a:ext>
            </a:extLst>
          </p:cNvPr>
          <p:cNvCxnSpPr/>
          <p:nvPr/>
        </p:nvCxnSpPr>
        <p:spPr>
          <a:xfrm flipH="1">
            <a:off x="3010328" y="2702103"/>
            <a:ext cx="411752" cy="1387012"/>
          </a:xfrm>
          <a:prstGeom prst="straightConnector1">
            <a:avLst/>
          </a:prstGeom>
          <a:ln w="19050">
            <a:solidFill>
              <a:srgbClr val="41B6E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4D470F0-E584-4285-9EB5-893D173FBB1A}"/>
              </a:ext>
            </a:extLst>
          </p:cNvPr>
          <p:cNvCxnSpPr>
            <a:cxnSpLocks/>
          </p:cNvCxnSpPr>
          <p:nvPr/>
        </p:nvCxnSpPr>
        <p:spPr>
          <a:xfrm>
            <a:off x="4836924" y="3429000"/>
            <a:ext cx="82290" cy="826052"/>
          </a:xfrm>
          <a:prstGeom prst="straightConnector1">
            <a:avLst/>
          </a:prstGeom>
          <a:ln w="19050">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093B1D-3634-4D2D-10DA-ED9A609E0CE2}"/>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高级检索，高效实现多项自定义组合检索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431189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Brace 6">
            <a:extLst>
              <a:ext uri="{FF2B5EF4-FFF2-40B4-BE49-F238E27FC236}">
                <a16:creationId xmlns:a16="http://schemas.microsoft.com/office/drawing/2014/main" id="{C685FC8A-AD54-4E03-9A92-2BCCF0B6E320}"/>
              </a:ext>
            </a:extLst>
          </p:cNvPr>
          <p:cNvSpPr/>
          <p:nvPr/>
        </p:nvSpPr>
        <p:spPr>
          <a:xfrm>
            <a:off x="2667331" y="3304329"/>
            <a:ext cx="373711" cy="3118373"/>
          </a:xfrm>
          <a:prstGeom prst="leftBrace">
            <a:avLst>
              <a:gd name="adj1" fmla="val 8333"/>
              <a:gd name="adj2" fmla="val 34098"/>
            </a:avLst>
          </a:prstGeom>
          <a:ln w="19050">
            <a:solidFill>
              <a:srgbClr val="41B6E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3D7B"/>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DBF6DF-1B67-41B7-A047-FB62B18C2F74}"/>
              </a:ext>
            </a:extLst>
          </p:cNvPr>
          <p:cNvSpPr txBox="1"/>
          <p:nvPr/>
        </p:nvSpPr>
        <p:spPr>
          <a:xfrm>
            <a:off x="349751" y="3304329"/>
            <a:ext cx="2452739" cy="116269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丰富直观的聚类分析，</a:t>
            </a:r>
            <a:endParaRPr kumimoji="0" lang="en-US" altLang="zh-CN"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高效直观地纵览结果，</a:t>
            </a:r>
            <a:endParaRPr kumimoji="0" lang="en-US" altLang="zh-CN"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便捷地选择或排除结果</a:t>
            </a:r>
            <a:endParaRPr kumimoji="0" lang="en-US" sz="1600" b="0" i="0" u="none" strike="noStrike" kern="1200" cap="none" spc="0" normalizeH="0" baseline="0" noProof="0" dirty="0">
              <a:ln>
                <a:noFill/>
              </a:ln>
              <a:solidFill>
                <a:srgbClr val="051C2C"/>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1DAF6CF-4329-470B-B2E3-C64C0CC06376}"/>
              </a:ext>
            </a:extLst>
          </p:cNvPr>
          <p:cNvSpPr txBox="1"/>
          <p:nvPr/>
        </p:nvSpPr>
        <p:spPr>
          <a:xfrm>
            <a:off x="8678562" y="1277572"/>
            <a:ext cx="35896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rPr>
              <a:t>主题词示例</a:t>
            </a:r>
            <a:endParaRPr kumimoji="0" lang="en-US" altLang="zh-CN" sz="1800" b="0" i="0" u="none" strike="noStrike" kern="1200" cap="none" spc="0" normalizeH="0" baseline="0" noProof="0" dirty="0">
              <a:ln>
                <a:noFill/>
              </a:ln>
              <a:solidFill>
                <a:srgbClr val="051C2C"/>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1C2C"/>
                </a:solidFill>
                <a:effectLst/>
                <a:uLnTx/>
                <a:uFillTx/>
                <a:latin typeface="Calibri" panose="020F0502020204030204"/>
                <a:ea typeface="+mn-ea"/>
                <a:cs typeface="+mn-cs"/>
              </a:rPr>
              <a:t>"epidermal growth factor receptor" or EGFR and (drug or ligand)</a:t>
            </a:r>
          </a:p>
        </p:txBody>
      </p:sp>
      <p:pic>
        <p:nvPicPr>
          <p:cNvPr id="3" name="Picture 2">
            <a:extLst>
              <a:ext uri="{FF2B5EF4-FFF2-40B4-BE49-F238E27FC236}">
                <a16:creationId xmlns:a16="http://schemas.microsoft.com/office/drawing/2014/main" id="{024F302A-E989-4EB2-842B-547DBA05C1F9}"/>
              </a:ext>
            </a:extLst>
          </p:cNvPr>
          <p:cNvPicPr>
            <a:picLocks noChangeAspect="1"/>
          </p:cNvPicPr>
          <p:nvPr/>
        </p:nvPicPr>
        <p:blipFill>
          <a:blip r:embed="rId2"/>
          <a:stretch>
            <a:fillRect/>
          </a:stretch>
        </p:blipFill>
        <p:spPr>
          <a:xfrm>
            <a:off x="3078274" y="1010893"/>
            <a:ext cx="5425098" cy="5498908"/>
          </a:xfrm>
          <a:prstGeom prst="rect">
            <a:avLst/>
          </a:prstGeom>
          <a:ln>
            <a:solidFill>
              <a:schemeClr val="bg1">
                <a:lumMod val="65000"/>
              </a:schemeClr>
            </a:solidFill>
          </a:ln>
        </p:spPr>
      </p:pic>
      <p:pic>
        <p:nvPicPr>
          <p:cNvPr id="5" name="Picture 4">
            <a:extLst>
              <a:ext uri="{FF2B5EF4-FFF2-40B4-BE49-F238E27FC236}">
                <a16:creationId xmlns:a16="http://schemas.microsoft.com/office/drawing/2014/main" id="{CE4FD8A7-66B6-0811-ECB4-D82D38B3DB6D}"/>
              </a:ext>
            </a:extLst>
          </p:cNvPr>
          <p:cNvPicPr>
            <a:picLocks noChangeAspect="1"/>
          </p:cNvPicPr>
          <p:nvPr/>
        </p:nvPicPr>
        <p:blipFill>
          <a:blip r:embed="rId3"/>
          <a:stretch>
            <a:fillRect/>
          </a:stretch>
        </p:blipFill>
        <p:spPr>
          <a:xfrm>
            <a:off x="7125340" y="1692725"/>
            <a:ext cx="251504" cy="234737"/>
          </a:xfrm>
          <a:prstGeom prst="rect">
            <a:avLst/>
          </a:prstGeom>
        </p:spPr>
      </p:pic>
      <p:sp>
        <p:nvSpPr>
          <p:cNvPr id="10" name="Title 9">
            <a:extLst>
              <a:ext uri="{FF2B5EF4-FFF2-40B4-BE49-F238E27FC236}">
                <a16:creationId xmlns:a16="http://schemas.microsoft.com/office/drawing/2014/main" id="{1C57AF07-FCD4-BF3F-09AC-05F4C6ECBE11}"/>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文献检索结果</a:t>
            </a: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7622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35C9F2-8EE7-4AC9-8738-DAC1F9EC0509}"/>
              </a:ext>
            </a:extLst>
          </p:cNvPr>
          <p:cNvPicPr>
            <a:picLocks noChangeAspect="1"/>
          </p:cNvPicPr>
          <p:nvPr/>
        </p:nvPicPr>
        <p:blipFill>
          <a:blip r:embed="rId2"/>
          <a:stretch>
            <a:fillRect/>
          </a:stretch>
        </p:blipFill>
        <p:spPr>
          <a:xfrm>
            <a:off x="1352549" y="1149311"/>
            <a:ext cx="7581901" cy="5132880"/>
          </a:xfrm>
          <a:prstGeom prst="rect">
            <a:avLst/>
          </a:prstGeom>
          <a:ln>
            <a:solidFill>
              <a:schemeClr val="bg1">
                <a:lumMod val="65000"/>
              </a:schemeClr>
            </a:solidFill>
          </a:ln>
        </p:spPr>
      </p:pic>
      <p:sp>
        <p:nvSpPr>
          <p:cNvPr id="2" name="Title 1">
            <a:extLst>
              <a:ext uri="{FF2B5EF4-FFF2-40B4-BE49-F238E27FC236}">
                <a16:creationId xmlns:a16="http://schemas.microsoft.com/office/drawing/2014/main" id="{9693C72E-D385-4AFF-530D-AE7C8CE0D2EA}"/>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CA Section：</a:t>
            </a:r>
            <a:r>
              <a:rPr lang="zh-CN" altLang="en-US" dirty="0">
                <a:latin typeface="Source Han Sans CN Normal" panose="020B0400000000000000" pitchFamily="34" charset="-128"/>
                <a:ea typeface="Source Han Sans CN Normal" panose="020B0400000000000000" pitchFamily="34" charset="-128"/>
              </a:rPr>
              <a:t>锁定学科研究方向</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3215722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1DC00-CDA2-4D0A-87EB-D67680AA3182}"/>
              </a:ext>
            </a:extLst>
          </p:cNvPr>
          <p:cNvPicPr>
            <a:picLocks noChangeAspect="1"/>
          </p:cNvPicPr>
          <p:nvPr/>
        </p:nvPicPr>
        <p:blipFill>
          <a:blip r:embed="rId2"/>
          <a:stretch>
            <a:fillRect/>
          </a:stretch>
        </p:blipFill>
        <p:spPr>
          <a:xfrm>
            <a:off x="400051" y="1555038"/>
            <a:ext cx="6090248" cy="4017087"/>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D4DA1032-C94A-451B-B447-81E0B8503F25}"/>
              </a:ext>
            </a:extLst>
          </p:cNvPr>
          <p:cNvPicPr>
            <a:picLocks noChangeAspect="1"/>
          </p:cNvPicPr>
          <p:nvPr/>
        </p:nvPicPr>
        <p:blipFill>
          <a:blip r:embed="rId3"/>
          <a:stretch>
            <a:fillRect/>
          </a:stretch>
        </p:blipFill>
        <p:spPr>
          <a:xfrm>
            <a:off x="5973015" y="1761665"/>
            <a:ext cx="5988244" cy="3943350"/>
          </a:xfrm>
          <a:prstGeom prst="rect">
            <a:avLst/>
          </a:prstGeom>
          <a:ln>
            <a:solidFill>
              <a:schemeClr val="bg1">
                <a:lumMod val="65000"/>
              </a:schemeClr>
            </a:solidFill>
          </a:ln>
        </p:spPr>
      </p:pic>
      <p:sp>
        <p:nvSpPr>
          <p:cNvPr id="2" name="Title 1">
            <a:extLst>
              <a:ext uri="{FF2B5EF4-FFF2-40B4-BE49-F238E27FC236}">
                <a16:creationId xmlns:a16="http://schemas.microsoft.com/office/drawing/2014/main" id="{D76CF814-57BC-1992-4ED8-6A664447439E}"/>
              </a:ext>
            </a:extLst>
          </p:cNvPr>
          <p:cNvSpPr>
            <a:spLocks noGrp="1"/>
          </p:cNvSpPr>
          <p:nvPr>
            <p:ph type="title"/>
          </p:nvPr>
        </p:nvSpPr>
        <p:spPr/>
        <p:txBody>
          <a:bodyPr/>
          <a:lstStyle/>
          <a:p>
            <a:r>
              <a:rPr lang="en-US" altLang="zh-CN" dirty="0">
                <a:latin typeface="Source Han Sans CN Normal" panose="020B0400000000000000" pitchFamily="34" charset="-128"/>
                <a:ea typeface="Source Han Sans CN Normal" panose="020B0400000000000000" pitchFamily="34" charset="-128"/>
              </a:rPr>
              <a:t>Concept</a:t>
            </a:r>
            <a:r>
              <a:rPr lang="zh-CN" altLang="en-US" dirty="0">
                <a:latin typeface="Source Han Sans CN Normal" panose="020B0400000000000000" pitchFamily="34" charset="-128"/>
                <a:ea typeface="Source Han Sans CN Normal" panose="020B0400000000000000" pitchFamily="34" charset="-128"/>
              </a:rPr>
              <a:t>：核心概念词库，纵览或精炼核心研究点</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405619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477677-78F1-45BC-B7DC-58D5A51C664A}"/>
              </a:ext>
            </a:extLst>
          </p:cNvPr>
          <p:cNvPicPr>
            <a:picLocks noChangeAspect="1"/>
          </p:cNvPicPr>
          <p:nvPr/>
        </p:nvPicPr>
        <p:blipFill rotWithShape="1">
          <a:blip r:embed="rId2"/>
          <a:srcRect b="8807"/>
          <a:stretch/>
        </p:blipFill>
        <p:spPr>
          <a:xfrm>
            <a:off x="3117442" y="1156860"/>
            <a:ext cx="7268221" cy="4904893"/>
          </a:xfrm>
          <a:prstGeom prst="rect">
            <a:avLst/>
          </a:prstGeom>
          <a:ln>
            <a:solidFill>
              <a:schemeClr val="bg1">
                <a:lumMod val="65000"/>
              </a:schemeClr>
            </a:solidFill>
          </a:ln>
        </p:spPr>
      </p:pic>
      <p:pic>
        <p:nvPicPr>
          <p:cNvPr id="13" name="Picture 12">
            <a:extLst>
              <a:ext uri="{FF2B5EF4-FFF2-40B4-BE49-F238E27FC236}">
                <a16:creationId xmlns:a16="http://schemas.microsoft.com/office/drawing/2014/main" id="{8C13BB43-D053-4948-A804-BF1F87F44583}"/>
              </a:ext>
            </a:extLst>
          </p:cNvPr>
          <p:cNvPicPr>
            <a:picLocks noChangeAspect="1"/>
          </p:cNvPicPr>
          <p:nvPr/>
        </p:nvPicPr>
        <p:blipFill rotWithShape="1">
          <a:blip r:embed="rId3"/>
          <a:srcRect t="5553"/>
          <a:stretch/>
        </p:blipFill>
        <p:spPr>
          <a:xfrm>
            <a:off x="1020202" y="1156860"/>
            <a:ext cx="1894428" cy="5214937"/>
          </a:xfrm>
          <a:prstGeom prst="rect">
            <a:avLst/>
          </a:prstGeom>
          <a:ln>
            <a:solidFill>
              <a:schemeClr val="bg1">
                <a:lumMod val="65000"/>
              </a:schemeClr>
            </a:solidFill>
          </a:ln>
        </p:spPr>
      </p:pic>
      <p:sp>
        <p:nvSpPr>
          <p:cNvPr id="14" name="Rectangle 13">
            <a:extLst>
              <a:ext uri="{FF2B5EF4-FFF2-40B4-BE49-F238E27FC236}">
                <a16:creationId xmlns:a16="http://schemas.microsoft.com/office/drawing/2014/main" id="{D4C378F3-3611-482A-8F7C-FDB455BFB9DB}"/>
              </a:ext>
            </a:extLst>
          </p:cNvPr>
          <p:cNvSpPr/>
          <p:nvPr/>
        </p:nvSpPr>
        <p:spPr>
          <a:xfrm>
            <a:off x="1020201" y="3326462"/>
            <a:ext cx="1894427" cy="2083738"/>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E2E9F9F-986F-4CB2-83FF-3D9E28A28194}"/>
              </a:ext>
            </a:extLst>
          </p:cNvPr>
          <p:cNvSpPr/>
          <p:nvPr/>
        </p:nvSpPr>
        <p:spPr>
          <a:xfrm>
            <a:off x="3153801" y="1880333"/>
            <a:ext cx="960999" cy="257175"/>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B2F75DB-AFE4-68C6-3521-C0B18B7ACDA8}"/>
              </a:ext>
            </a:extLst>
          </p:cNvPr>
          <p:cNvPicPr>
            <a:picLocks noChangeAspect="1"/>
          </p:cNvPicPr>
          <p:nvPr/>
        </p:nvPicPr>
        <p:blipFill>
          <a:blip r:embed="rId4"/>
          <a:stretch>
            <a:fillRect/>
          </a:stretch>
        </p:blipFill>
        <p:spPr>
          <a:xfrm>
            <a:off x="8553450" y="1905836"/>
            <a:ext cx="285750" cy="266700"/>
          </a:xfrm>
          <a:prstGeom prst="rect">
            <a:avLst/>
          </a:prstGeom>
        </p:spPr>
      </p:pic>
      <p:sp>
        <p:nvSpPr>
          <p:cNvPr id="2" name="Title 1">
            <a:extLst>
              <a:ext uri="{FF2B5EF4-FFF2-40B4-BE49-F238E27FC236}">
                <a16:creationId xmlns:a16="http://schemas.microsoft.com/office/drawing/2014/main" id="{827E5369-1454-0267-A0CB-DA9E29A501E1}"/>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Search Within Results: </a:t>
            </a:r>
            <a:r>
              <a:rPr lang="zh-CN" altLang="en-US" dirty="0">
                <a:latin typeface="Source Han Sans CN Normal" panose="020B0400000000000000" pitchFamily="34" charset="-128"/>
                <a:ea typeface="Source Han Sans CN Normal" panose="020B0400000000000000" pitchFamily="34" charset="-128"/>
              </a:rPr>
              <a:t>结果二次筛选</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4255210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A7FF7-3491-4790-B7F1-99493E26B746}"/>
              </a:ext>
            </a:extLst>
          </p:cNvPr>
          <p:cNvPicPr>
            <a:picLocks noChangeAspect="1"/>
          </p:cNvPicPr>
          <p:nvPr/>
        </p:nvPicPr>
        <p:blipFill rotWithShape="1">
          <a:blip r:embed="rId2"/>
          <a:srcRect l="14922" t="9305" r="15625" b="6945"/>
          <a:stretch/>
        </p:blipFill>
        <p:spPr>
          <a:xfrm>
            <a:off x="1114425" y="1025985"/>
            <a:ext cx="7962900" cy="5401158"/>
          </a:xfrm>
          <a:prstGeom prst="rect">
            <a:avLst/>
          </a:prstGeom>
          <a:ln>
            <a:solidFill>
              <a:schemeClr val="bg1">
                <a:lumMod val="65000"/>
              </a:schemeClr>
            </a:solidFill>
          </a:ln>
        </p:spPr>
      </p:pic>
      <p:sp>
        <p:nvSpPr>
          <p:cNvPr id="8" name="Rectangle 7">
            <a:extLst>
              <a:ext uri="{FF2B5EF4-FFF2-40B4-BE49-F238E27FC236}">
                <a16:creationId xmlns:a16="http://schemas.microsoft.com/office/drawing/2014/main" id="{0B292E1F-4FF2-4FBD-B6F0-1DAC93176D88}"/>
              </a:ext>
            </a:extLst>
          </p:cNvPr>
          <p:cNvSpPr/>
          <p:nvPr/>
        </p:nvSpPr>
        <p:spPr>
          <a:xfrm>
            <a:off x="1201781" y="5022289"/>
            <a:ext cx="1636670" cy="1321361"/>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30B22C-4DBB-1F25-6E92-6275676C1136}"/>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主题词与结构式联用检索，同时识别</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45145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0B59E7-9E8F-485D-8657-AA471A6CD95D}"/>
              </a:ext>
            </a:extLst>
          </p:cNvPr>
          <p:cNvSpPr/>
          <p:nvPr/>
        </p:nvSpPr>
        <p:spPr>
          <a:xfrm>
            <a:off x="7962900" y="2198922"/>
            <a:ext cx="4133849" cy="2484655"/>
          </a:xfrm>
          <a:prstGeom prst="rect">
            <a:avLst/>
          </a:prstGeom>
        </p:spPr>
        <p:txBody>
          <a:bodyPr wrap="square">
            <a:spAutoFit/>
          </a:bodyPr>
          <a:lstStyle/>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ü"/>
              <a:tabLst/>
              <a:defRPr/>
            </a:pP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物质检索框中可同时检索多个物质识别符（物质名称或</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CAS RN</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a:t>
            </a:r>
            <a:endPar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ü"/>
              <a:tabLst/>
              <a:defRPr/>
            </a:pP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双引号“ ”可精准识别物质识别符；</a:t>
            </a:r>
            <a:endPar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ü"/>
              <a:tabLst/>
              <a:defRPr/>
            </a:pP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不同的物质使用空格隔开，支持高达</a:t>
            </a:r>
            <a:r>
              <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2000</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个字符</a:t>
            </a:r>
            <a:endPar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endParaRPr>
          </a:p>
        </p:txBody>
      </p:sp>
      <p:pic>
        <p:nvPicPr>
          <p:cNvPr id="3" name="Picture 2">
            <a:extLst>
              <a:ext uri="{FF2B5EF4-FFF2-40B4-BE49-F238E27FC236}">
                <a16:creationId xmlns:a16="http://schemas.microsoft.com/office/drawing/2014/main" id="{76574559-B737-4AAF-BCCD-B3AA0DA054F4}"/>
              </a:ext>
            </a:extLst>
          </p:cNvPr>
          <p:cNvPicPr>
            <a:picLocks noChangeAspect="1"/>
          </p:cNvPicPr>
          <p:nvPr/>
        </p:nvPicPr>
        <p:blipFill>
          <a:blip r:embed="rId2"/>
          <a:stretch>
            <a:fillRect/>
          </a:stretch>
        </p:blipFill>
        <p:spPr>
          <a:xfrm>
            <a:off x="817391" y="1063108"/>
            <a:ext cx="6983584" cy="5363249"/>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2A20A4CE-CA69-1E74-BD2E-572870F47AB3}"/>
              </a:ext>
            </a:extLst>
          </p:cNvPr>
          <p:cNvPicPr>
            <a:picLocks noChangeAspect="1"/>
          </p:cNvPicPr>
          <p:nvPr/>
        </p:nvPicPr>
        <p:blipFill>
          <a:blip r:embed="rId3"/>
          <a:stretch>
            <a:fillRect/>
          </a:stretch>
        </p:blipFill>
        <p:spPr>
          <a:xfrm>
            <a:off x="6085726" y="1723917"/>
            <a:ext cx="285750" cy="266700"/>
          </a:xfrm>
          <a:prstGeom prst="rect">
            <a:avLst/>
          </a:prstGeom>
        </p:spPr>
      </p:pic>
      <p:sp>
        <p:nvSpPr>
          <p:cNvPr id="2" name="Title 1">
            <a:extLst>
              <a:ext uri="{FF2B5EF4-FFF2-40B4-BE49-F238E27FC236}">
                <a16:creationId xmlns:a16="http://schemas.microsoft.com/office/drawing/2014/main" id="{B066DD38-FEAA-DD86-E1BB-DF332B110AD6}"/>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通过物质识别符，进行多个物质检索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4037140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D266E-5E56-406F-8C14-6F11BEA2BA41}"/>
              </a:ext>
            </a:extLst>
          </p:cNvPr>
          <p:cNvPicPr>
            <a:picLocks noChangeAspect="1"/>
          </p:cNvPicPr>
          <p:nvPr/>
        </p:nvPicPr>
        <p:blipFill>
          <a:blip r:embed="rId2"/>
          <a:stretch>
            <a:fillRect/>
          </a:stretch>
        </p:blipFill>
        <p:spPr>
          <a:xfrm>
            <a:off x="1247774" y="1270230"/>
            <a:ext cx="8943975" cy="4317539"/>
          </a:xfrm>
          <a:prstGeom prst="rect">
            <a:avLst/>
          </a:prstGeom>
          <a:ln>
            <a:solidFill>
              <a:schemeClr val="bg1">
                <a:lumMod val="65000"/>
              </a:schemeClr>
            </a:solidFill>
          </a:ln>
        </p:spPr>
      </p:pic>
      <p:sp>
        <p:nvSpPr>
          <p:cNvPr id="2" name="Title 1">
            <a:extLst>
              <a:ext uri="{FF2B5EF4-FFF2-40B4-BE49-F238E27FC236}">
                <a16:creationId xmlns:a16="http://schemas.microsoft.com/office/drawing/2014/main" id="{89B11015-2C70-6611-9449-3C1B14E4A23C}"/>
              </a:ext>
            </a:extLst>
          </p:cNvPr>
          <p:cNvSpPr>
            <a:spLocks noGrp="1"/>
          </p:cNvSpPr>
          <p:nvPr>
            <p:ph type="title"/>
          </p:nvPr>
        </p:nvSpPr>
        <p:spPr/>
        <p:txBody>
          <a:bodyPr/>
          <a:lstStyle/>
          <a:p>
            <a:r>
              <a:rPr lang="en-US" sz="4400" dirty="0">
                <a:latin typeface="Source Han Sans CN Normal" panose="020B0400000000000000" pitchFamily="34" charset="-128"/>
                <a:ea typeface="Source Han Sans CN Normal" panose="020B0400000000000000" pitchFamily="34" charset="-128"/>
              </a:rPr>
              <a:t>Substance Role</a:t>
            </a:r>
            <a:r>
              <a:rPr lang="zh-CN" altLang="en-US" sz="4400" dirty="0">
                <a:latin typeface="Source Han Sans CN Normal" panose="020B0400000000000000" pitchFamily="34" charset="-128"/>
                <a:ea typeface="Source Han Sans CN Normal" panose="020B0400000000000000" pitchFamily="34" charset="-128"/>
              </a:rPr>
              <a:t>物质在文献中的研究角色</a:t>
            </a:r>
            <a:br>
              <a:rPr lang="zh-CN" altLang="en-US" sz="4400" dirty="0">
                <a:latin typeface="Source Han Sans CN Normal" panose="020B0400000000000000" pitchFamily="34" charset="-128"/>
                <a:ea typeface="Source Han Sans CN Normal" panose="020B0400000000000000" pitchFamily="34" charset="-128"/>
              </a:rPr>
            </a:br>
            <a:endParaRPr lang="en-US" sz="4400"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805353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A24433-23B8-4B63-B2D6-0D2739C9A3B3}"/>
              </a:ext>
            </a:extLst>
          </p:cNvPr>
          <p:cNvPicPr>
            <a:picLocks noChangeAspect="1"/>
          </p:cNvPicPr>
          <p:nvPr/>
        </p:nvPicPr>
        <p:blipFill rotWithShape="1">
          <a:blip r:embed="rId2"/>
          <a:srcRect l="12422" t="10001" r="13540" b="8749"/>
          <a:stretch/>
        </p:blipFill>
        <p:spPr>
          <a:xfrm>
            <a:off x="2066925" y="1144165"/>
            <a:ext cx="7943850" cy="4903682"/>
          </a:xfrm>
          <a:prstGeom prst="rect">
            <a:avLst/>
          </a:prstGeom>
          <a:ln>
            <a:solidFill>
              <a:schemeClr val="bg1">
                <a:lumMod val="65000"/>
              </a:schemeClr>
            </a:solidFill>
          </a:ln>
        </p:spPr>
      </p:pic>
      <p:sp>
        <p:nvSpPr>
          <p:cNvPr id="10" name="Rectangle 9">
            <a:extLst>
              <a:ext uri="{FF2B5EF4-FFF2-40B4-BE49-F238E27FC236}">
                <a16:creationId xmlns:a16="http://schemas.microsoft.com/office/drawing/2014/main" id="{926A1CFC-3BDD-4057-94FC-97A330E46736}"/>
              </a:ext>
            </a:extLst>
          </p:cNvPr>
          <p:cNvSpPr/>
          <p:nvPr/>
        </p:nvSpPr>
        <p:spPr>
          <a:xfrm>
            <a:off x="4068577" y="3728038"/>
            <a:ext cx="3399023" cy="2253662"/>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6DBCAA-D7BE-9E11-B2FF-EFBC8EDE4755}"/>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直接查看专利结果</a:t>
            </a: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435548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4CD510-4B62-4BDB-9B29-D901CE70035B}"/>
              </a:ext>
            </a:extLst>
          </p:cNvPr>
          <p:cNvPicPr>
            <a:picLocks noChangeAspect="1"/>
          </p:cNvPicPr>
          <p:nvPr/>
        </p:nvPicPr>
        <p:blipFill>
          <a:blip r:embed="rId2"/>
          <a:stretch>
            <a:fillRect/>
          </a:stretch>
        </p:blipFill>
        <p:spPr>
          <a:xfrm>
            <a:off x="1186441" y="1085850"/>
            <a:ext cx="9091034" cy="4967154"/>
          </a:xfrm>
          <a:prstGeom prst="rect">
            <a:avLst/>
          </a:prstGeom>
          <a:ln>
            <a:solidFill>
              <a:schemeClr val="bg1">
                <a:lumMod val="65000"/>
              </a:schemeClr>
            </a:solidFill>
          </a:ln>
        </p:spPr>
      </p:pic>
      <p:cxnSp>
        <p:nvCxnSpPr>
          <p:cNvPr id="10" name="Straight Arrow Connector 9">
            <a:extLst>
              <a:ext uri="{FF2B5EF4-FFF2-40B4-BE49-F238E27FC236}">
                <a16:creationId xmlns:a16="http://schemas.microsoft.com/office/drawing/2014/main" id="{68A42975-EA73-42D9-B5EA-0D6ED26CF677}"/>
              </a:ext>
            </a:extLst>
          </p:cNvPr>
          <p:cNvCxnSpPr>
            <a:cxnSpLocks/>
          </p:cNvCxnSpPr>
          <p:nvPr/>
        </p:nvCxnSpPr>
        <p:spPr>
          <a:xfrm>
            <a:off x="1766165" y="3276602"/>
            <a:ext cx="4520335" cy="2362198"/>
          </a:xfrm>
          <a:prstGeom prst="straightConnector1">
            <a:avLst/>
          </a:prstGeom>
          <a:ln w="28575">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F565988-6AF3-4815-B649-273F4B8466EE}"/>
              </a:ext>
            </a:extLst>
          </p:cNvPr>
          <p:cNvSpPr/>
          <p:nvPr/>
        </p:nvSpPr>
        <p:spPr>
          <a:xfrm>
            <a:off x="4192839" y="1088318"/>
            <a:ext cx="855411" cy="38805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667DE1-AF5F-2F7F-F104-A62F926BA4C5}"/>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CAS </a:t>
            </a:r>
            <a:r>
              <a:rPr lang="en-US" dirty="0" err="1">
                <a:latin typeface="Source Han Sans CN Normal" panose="020B0400000000000000" pitchFamily="34" charset="-128"/>
                <a:ea typeface="Source Han Sans CN Normal" panose="020B0400000000000000" pitchFamily="34" charset="-128"/>
              </a:rPr>
              <a:t>PatentPak</a:t>
            </a:r>
            <a:r>
              <a:rPr lang="zh-CN" altLang="en-US" dirty="0">
                <a:latin typeface="Source Han Sans CN Normal" panose="020B0400000000000000" pitchFamily="34" charset="-128"/>
                <a:ea typeface="Source Han Sans CN Normal" panose="020B0400000000000000" pitchFamily="34" charset="-128"/>
              </a:rPr>
              <a:t>高效获取专利详情</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17021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en-US" altLang="zh-CN" sz="4400" dirty="0">
                <a:latin typeface="Source Han Sans CN Normal" panose="020B0400000000000000" pitchFamily="34" charset="-128"/>
                <a:ea typeface="Source Han Sans CN Normal" panose="020B0400000000000000" pitchFamily="34" charset="-128"/>
                <a:cs typeface="Arial" panose="020B0604020202020204" pitchFamily="34" charset="0"/>
              </a:rPr>
              <a:t>CAS Analytical Methods</a:t>
            </a:r>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访问</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sp>
        <p:nvSpPr>
          <p:cNvPr id="9" name="TextBox 8">
            <a:extLst>
              <a:ext uri="{FF2B5EF4-FFF2-40B4-BE49-F238E27FC236}">
                <a16:creationId xmlns:a16="http://schemas.microsoft.com/office/drawing/2014/main" id="{435DF0BE-4552-4059-91D4-35569675044B}"/>
              </a:ext>
            </a:extLst>
          </p:cNvPr>
          <p:cNvSpPr txBox="1"/>
          <p:nvPr/>
        </p:nvSpPr>
        <p:spPr>
          <a:xfrm>
            <a:off x="1228950" y="2411214"/>
            <a:ext cx="9895840" cy="834331"/>
          </a:xfrm>
          <a:prstGeom prst="rect">
            <a:avLst/>
          </a:prstGeom>
          <a:noFill/>
        </p:spPr>
        <p:txBody>
          <a:bodyPr wrap="square">
            <a:spAutoFit/>
          </a:bodyPr>
          <a:lstStyle/>
          <a:p>
            <a:pPr>
              <a:lnSpc>
                <a:spcPct val="200000"/>
              </a:lnSpc>
            </a:pPr>
            <a:r>
              <a:rPr lang="en-US" sz="2800" dirty="0">
                <a:solidFill>
                  <a:schemeClr val="tx2"/>
                </a:solidFill>
              </a:rPr>
              <a:t>CAS Analytical Methods</a:t>
            </a:r>
            <a:r>
              <a:rPr lang="zh-CN" altLang="en-US" sz="2800" dirty="0">
                <a:solidFill>
                  <a:schemeClr val="tx2"/>
                </a:solidFill>
              </a:rPr>
              <a:t>访问网址：</a:t>
            </a:r>
            <a:r>
              <a:rPr lang="en-US" sz="2800" dirty="0">
                <a:solidFill>
                  <a:srgbClr val="41B6E6"/>
                </a:solidFill>
              </a:rPr>
              <a:t>https://methods.cas.org</a:t>
            </a:r>
            <a:endParaRPr lang="en-US" sz="2800" dirty="0">
              <a:solidFill>
                <a:schemeClr val="tx2"/>
              </a:solidFill>
            </a:endParaRPr>
          </a:p>
        </p:txBody>
      </p:sp>
    </p:spTree>
    <p:extLst>
      <p:ext uri="{BB962C8B-B14F-4D97-AF65-F5344CB8AC3E}">
        <p14:creationId xmlns:p14="http://schemas.microsoft.com/office/powerpoint/2010/main" val="1158876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a:xfrm>
            <a:off x="635001" y="390598"/>
            <a:ext cx="10794999" cy="587878"/>
          </a:xfrm>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在</a:t>
            </a:r>
            <a:r>
              <a:rPr lang="en-US" altLang="zh-CN" sz="4400" dirty="0">
                <a:latin typeface="Source Han Sans CN Normal" panose="020B0400000000000000" pitchFamily="34" charset="-128"/>
                <a:ea typeface="Source Han Sans CN Normal" panose="020B0400000000000000" pitchFamily="34" charset="-128"/>
                <a:cs typeface="Arial" panose="020B0604020202020204" pitchFamily="34" charset="0"/>
              </a:rPr>
              <a:t>CAS </a:t>
            </a:r>
            <a:r>
              <a:rPr lang="en-US" altLang="zh-CN" sz="4400" dirty="0" err="1">
                <a:latin typeface="Source Han Sans CN Normal" panose="020B0400000000000000" pitchFamily="34" charset="-128"/>
                <a:ea typeface="Source Han Sans CN Normal" panose="020B0400000000000000" pitchFamily="34" charset="-128"/>
                <a:cs typeface="Arial" panose="020B0604020202020204" pitchFamily="34" charset="0"/>
              </a:rPr>
              <a:t>SciFinder</a:t>
            </a:r>
            <a:r>
              <a:rPr lang="en-US" altLang="zh-CN" sz="4400" baseline="30000" dirty="0" err="1">
                <a:latin typeface="Source Han Sans CN Normal" panose="020B0400000000000000" pitchFamily="34" charset="-128"/>
                <a:ea typeface="Source Han Sans CN Normal" panose="020B0400000000000000" pitchFamily="34" charset="-128"/>
                <a:cs typeface="Arial" panose="020B0604020202020204" pitchFamily="34" charset="0"/>
              </a:rPr>
              <a:t>n</a:t>
            </a:r>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中也可访问</a:t>
            </a:r>
            <a:r>
              <a:rPr lang="en-US" altLang="zh-CN" sz="4400" dirty="0">
                <a:latin typeface="Source Han Sans CN Normal" panose="020B0400000000000000" pitchFamily="34" charset="-128"/>
                <a:ea typeface="Source Han Sans CN Normal" panose="020B0400000000000000" pitchFamily="34" charset="-128"/>
                <a:cs typeface="Arial" panose="020B0604020202020204" pitchFamily="34" charset="0"/>
              </a:rPr>
              <a:t>CAS Analytical Methods</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pic>
        <p:nvPicPr>
          <p:cNvPr id="6" name="Picture 5">
            <a:extLst>
              <a:ext uri="{FF2B5EF4-FFF2-40B4-BE49-F238E27FC236}">
                <a16:creationId xmlns:a16="http://schemas.microsoft.com/office/drawing/2014/main" id="{29BF1372-5C10-45C5-9ECD-4A7B24C8E885}"/>
              </a:ext>
            </a:extLst>
          </p:cNvPr>
          <p:cNvPicPr>
            <a:picLocks noChangeAspect="1"/>
          </p:cNvPicPr>
          <p:nvPr/>
        </p:nvPicPr>
        <p:blipFill>
          <a:blip r:embed="rId2"/>
          <a:stretch>
            <a:fillRect/>
          </a:stretch>
        </p:blipFill>
        <p:spPr>
          <a:xfrm>
            <a:off x="1052195" y="2166488"/>
            <a:ext cx="3524250" cy="1047750"/>
          </a:xfrm>
          <a:prstGeom prst="rect">
            <a:avLst/>
          </a:prstGeom>
          <a:ln>
            <a:solidFill>
              <a:schemeClr val="bg1">
                <a:lumMod val="75000"/>
              </a:schemeClr>
            </a:solidFill>
          </a:ln>
        </p:spPr>
      </p:pic>
      <p:sp>
        <p:nvSpPr>
          <p:cNvPr id="8" name="Oval 7">
            <a:extLst>
              <a:ext uri="{FF2B5EF4-FFF2-40B4-BE49-F238E27FC236}">
                <a16:creationId xmlns:a16="http://schemas.microsoft.com/office/drawing/2014/main" id="{93F75263-E379-4B4F-9C56-134F02E59389}"/>
              </a:ext>
            </a:extLst>
          </p:cNvPr>
          <p:cNvSpPr/>
          <p:nvPr/>
        </p:nvSpPr>
        <p:spPr>
          <a:xfrm>
            <a:off x="1554480" y="2783840"/>
            <a:ext cx="762000" cy="366395"/>
          </a:xfrm>
          <a:prstGeom prst="ellipse">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0F59A2-B954-43D0-8064-5BC45C18F12D}"/>
              </a:ext>
            </a:extLst>
          </p:cNvPr>
          <p:cNvPicPr>
            <a:picLocks noChangeAspect="1"/>
          </p:cNvPicPr>
          <p:nvPr/>
        </p:nvPicPr>
        <p:blipFill>
          <a:blip r:embed="rId3"/>
          <a:stretch>
            <a:fillRect/>
          </a:stretch>
        </p:blipFill>
        <p:spPr>
          <a:xfrm>
            <a:off x="5254307" y="1665196"/>
            <a:ext cx="4189095" cy="4365807"/>
          </a:xfrm>
          <a:prstGeom prst="rect">
            <a:avLst/>
          </a:prstGeom>
          <a:ln>
            <a:solidFill>
              <a:schemeClr val="bg1">
                <a:lumMod val="65000"/>
              </a:schemeClr>
            </a:solidFill>
          </a:ln>
        </p:spPr>
      </p:pic>
      <p:sp>
        <p:nvSpPr>
          <p:cNvPr id="12" name="Arrow: Right 11">
            <a:extLst>
              <a:ext uri="{FF2B5EF4-FFF2-40B4-BE49-F238E27FC236}">
                <a16:creationId xmlns:a16="http://schemas.microsoft.com/office/drawing/2014/main" id="{23D092BB-4DE2-4CDB-8F30-5FE738A999BF}"/>
              </a:ext>
            </a:extLst>
          </p:cNvPr>
          <p:cNvSpPr/>
          <p:nvPr/>
        </p:nvSpPr>
        <p:spPr>
          <a:xfrm>
            <a:off x="4683760" y="2626360"/>
            <a:ext cx="497840" cy="523875"/>
          </a:xfrm>
          <a:prstGeom prst="rightArrow">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9B68D2-3385-47F3-8E4A-5A83CE808227}"/>
              </a:ext>
            </a:extLst>
          </p:cNvPr>
          <p:cNvSpPr/>
          <p:nvPr/>
        </p:nvSpPr>
        <p:spPr>
          <a:xfrm>
            <a:off x="5101590" y="3381375"/>
            <a:ext cx="1666240" cy="326391"/>
          </a:xfrm>
          <a:prstGeom prst="ellipse">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286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a:xfrm>
            <a:off x="635001" y="215114"/>
            <a:ext cx="11083738" cy="587878"/>
          </a:xfrm>
        </p:spPr>
        <p:txBody>
          <a:bodyPr/>
          <a:lstStyle/>
          <a:p>
            <a:r>
              <a:rPr lang="en-US" altLang="zh-CN" sz="4400" dirty="0">
                <a:latin typeface="Source Han Sans CN Normal" panose="020B0400000000000000" pitchFamily="34" charset="-128"/>
                <a:ea typeface="Source Han Sans CN Normal" panose="020B0400000000000000" pitchFamily="34" charset="-128"/>
                <a:cs typeface="Arial" panose="020B0604020202020204" pitchFamily="34" charset="0"/>
              </a:rPr>
              <a:t>CAS Analytical Methods</a:t>
            </a:r>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的检索界面</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pic>
        <p:nvPicPr>
          <p:cNvPr id="5" name="Picture 4">
            <a:extLst>
              <a:ext uri="{FF2B5EF4-FFF2-40B4-BE49-F238E27FC236}">
                <a16:creationId xmlns:a16="http://schemas.microsoft.com/office/drawing/2014/main" id="{C3EA066F-22E7-4A10-A7A1-0D6450B99775}"/>
              </a:ext>
            </a:extLst>
          </p:cNvPr>
          <p:cNvPicPr>
            <a:picLocks noChangeAspect="1"/>
          </p:cNvPicPr>
          <p:nvPr/>
        </p:nvPicPr>
        <p:blipFill>
          <a:blip r:embed="rId2"/>
          <a:stretch>
            <a:fillRect/>
          </a:stretch>
        </p:blipFill>
        <p:spPr>
          <a:xfrm>
            <a:off x="1333829" y="1247759"/>
            <a:ext cx="8750910" cy="4797818"/>
          </a:xfrm>
          <a:prstGeom prst="rect">
            <a:avLst/>
          </a:prstGeom>
          <a:ln>
            <a:solidFill>
              <a:schemeClr val="bg1">
                <a:lumMod val="65000"/>
              </a:schemeClr>
            </a:solidFill>
          </a:ln>
        </p:spPr>
      </p:pic>
      <p:sp>
        <p:nvSpPr>
          <p:cNvPr id="11" name="Rectangle 10">
            <a:extLst>
              <a:ext uri="{FF2B5EF4-FFF2-40B4-BE49-F238E27FC236}">
                <a16:creationId xmlns:a16="http://schemas.microsoft.com/office/drawing/2014/main" id="{E8DA5E64-2A54-4D24-A39D-D901BBF1550C}"/>
              </a:ext>
            </a:extLst>
          </p:cNvPr>
          <p:cNvSpPr/>
          <p:nvPr/>
        </p:nvSpPr>
        <p:spPr>
          <a:xfrm>
            <a:off x="1370638" y="2538205"/>
            <a:ext cx="3363287" cy="719346"/>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29C7C5-F678-4DA1-BCAC-F8A4048C8976}"/>
              </a:ext>
            </a:extLst>
          </p:cNvPr>
          <p:cNvSpPr/>
          <p:nvPr/>
        </p:nvSpPr>
        <p:spPr>
          <a:xfrm>
            <a:off x="1377014" y="3880932"/>
            <a:ext cx="7586011" cy="1352932"/>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29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a:xfrm>
            <a:off x="635001" y="338254"/>
            <a:ext cx="11083738" cy="587878"/>
          </a:xfrm>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关键词检索分析方法</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pic>
        <p:nvPicPr>
          <p:cNvPr id="3" name="Picture 2">
            <a:extLst>
              <a:ext uri="{FF2B5EF4-FFF2-40B4-BE49-F238E27FC236}">
                <a16:creationId xmlns:a16="http://schemas.microsoft.com/office/drawing/2014/main" id="{469B4F6E-0DE2-43D3-9E0B-B549B4FAFA05}"/>
              </a:ext>
            </a:extLst>
          </p:cNvPr>
          <p:cNvPicPr>
            <a:picLocks noChangeAspect="1"/>
          </p:cNvPicPr>
          <p:nvPr/>
        </p:nvPicPr>
        <p:blipFill>
          <a:blip r:embed="rId2"/>
          <a:stretch>
            <a:fillRect/>
          </a:stretch>
        </p:blipFill>
        <p:spPr>
          <a:xfrm>
            <a:off x="470520" y="1900468"/>
            <a:ext cx="2638425" cy="2451939"/>
          </a:xfrm>
          <a:prstGeom prst="rect">
            <a:avLst/>
          </a:prstGeom>
          <a:ln>
            <a:solidFill>
              <a:schemeClr val="bg1">
                <a:lumMod val="65000"/>
              </a:schemeClr>
            </a:solidFill>
          </a:ln>
        </p:spPr>
      </p:pic>
      <p:pic>
        <p:nvPicPr>
          <p:cNvPr id="7" name="Picture 6">
            <a:extLst>
              <a:ext uri="{FF2B5EF4-FFF2-40B4-BE49-F238E27FC236}">
                <a16:creationId xmlns:a16="http://schemas.microsoft.com/office/drawing/2014/main" id="{47F8DC1F-23DD-415B-A62C-26CFE2B40F31}"/>
              </a:ext>
            </a:extLst>
          </p:cNvPr>
          <p:cNvPicPr>
            <a:picLocks noChangeAspect="1"/>
          </p:cNvPicPr>
          <p:nvPr/>
        </p:nvPicPr>
        <p:blipFill rotWithShape="1">
          <a:blip r:embed="rId3"/>
          <a:srcRect t="30484"/>
          <a:stretch/>
        </p:blipFill>
        <p:spPr>
          <a:xfrm>
            <a:off x="3479137" y="1900468"/>
            <a:ext cx="3668885" cy="2886032"/>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93E224BD-EA36-4A85-BD64-AE45ABE2C58C}"/>
              </a:ext>
            </a:extLst>
          </p:cNvPr>
          <p:cNvPicPr>
            <a:picLocks noChangeAspect="1"/>
          </p:cNvPicPr>
          <p:nvPr/>
        </p:nvPicPr>
        <p:blipFill>
          <a:blip r:embed="rId4"/>
          <a:stretch>
            <a:fillRect/>
          </a:stretch>
        </p:blipFill>
        <p:spPr>
          <a:xfrm>
            <a:off x="7435557" y="1900468"/>
            <a:ext cx="4283182" cy="2883726"/>
          </a:xfrm>
          <a:prstGeom prst="rect">
            <a:avLst/>
          </a:prstGeom>
          <a:ln>
            <a:solidFill>
              <a:schemeClr val="bg1">
                <a:lumMod val="65000"/>
              </a:schemeClr>
            </a:solidFill>
          </a:ln>
        </p:spPr>
      </p:pic>
    </p:spTree>
    <p:extLst>
      <p:ext uri="{BB962C8B-B14F-4D97-AF65-F5344CB8AC3E}">
        <p14:creationId xmlns:p14="http://schemas.microsoft.com/office/powerpoint/2010/main" val="3318897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a:xfrm>
            <a:off x="635001" y="264175"/>
            <a:ext cx="11083738" cy="587878"/>
          </a:xfrm>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检索结果分析与精炼</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sp>
        <p:nvSpPr>
          <p:cNvPr id="2" name="Rectangle 1">
            <a:extLst>
              <a:ext uri="{FF2B5EF4-FFF2-40B4-BE49-F238E27FC236}">
                <a16:creationId xmlns:a16="http://schemas.microsoft.com/office/drawing/2014/main" id="{BA7C34A2-E7D6-4CF9-815C-50C7F61442C9}"/>
              </a:ext>
            </a:extLst>
          </p:cNvPr>
          <p:cNvSpPr/>
          <p:nvPr/>
        </p:nvSpPr>
        <p:spPr>
          <a:xfrm>
            <a:off x="548541" y="1791295"/>
            <a:ext cx="1144865" cy="2486130"/>
          </a:xfrm>
          <a:prstGeom prst="rect">
            <a:avLst/>
          </a:prstGeom>
        </p:spPr>
        <p:txBody>
          <a:bodyPr wrap="none">
            <a:spAutoFit/>
          </a:bodyPr>
          <a:lstStyle/>
          <a:p>
            <a:pPr>
              <a:lnSpc>
                <a:spcPct val="200000"/>
              </a:lnSpc>
            </a:pPr>
            <a:r>
              <a:rPr lang="zh-CN" altLang="en-US" sz="1600" dirty="0">
                <a:solidFill>
                  <a:schemeClr val="tx2"/>
                </a:solidFill>
              </a:rPr>
              <a:t>分析物</a:t>
            </a:r>
            <a:endParaRPr lang="en-US" altLang="zh-CN" sz="1600" dirty="0">
              <a:solidFill>
                <a:schemeClr val="tx2"/>
              </a:solidFill>
            </a:endParaRPr>
          </a:p>
          <a:p>
            <a:pPr>
              <a:lnSpc>
                <a:spcPct val="200000"/>
              </a:lnSpc>
            </a:pPr>
            <a:r>
              <a:rPr lang="zh-CN" altLang="en-US" sz="1600" dirty="0">
                <a:solidFill>
                  <a:schemeClr val="tx2"/>
                </a:solidFill>
              </a:rPr>
              <a:t>基质</a:t>
            </a:r>
            <a:endParaRPr lang="en-US" altLang="zh-CN" sz="1600" dirty="0">
              <a:solidFill>
                <a:schemeClr val="tx2"/>
              </a:solidFill>
            </a:endParaRPr>
          </a:p>
          <a:p>
            <a:pPr>
              <a:lnSpc>
                <a:spcPct val="200000"/>
              </a:lnSpc>
            </a:pPr>
            <a:r>
              <a:rPr lang="zh-CN" altLang="en-US" sz="1600" dirty="0">
                <a:solidFill>
                  <a:schemeClr val="tx2"/>
                </a:solidFill>
              </a:rPr>
              <a:t>方法分类</a:t>
            </a:r>
            <a:endParaRPr lang="en-US" altLang="zh-CN" sz="1600" dirty="0">
              <a:solidFill>
                <a:schemeClr val="tx2"/>
              </a:solidFill>
            </a:endParaRPr>
          </a:p>
          <a:p>
            <a:pPr>
              <a:lnSpc>
                <a:spcPct val="200000"/>
              </a:lnSpc>
            </a:pPr>
            <a:r>
              <a:rPr lang="zh-CN" altLang="en-US" sz="1600" dirty="0">
                <a:solidFill>
                  <a:schemeClr val="tx2"/>
                </a:solidFill>
              </a:rPr>
              <a:t>技术</a:t>
            </a:r>
            <a:r>
              <a:rPr lang="en-US" altLang="zh-CN" sz="1600" dirty="0">
                <a:solidFill>
                  <a:schemeClr val="tx2"/>
                </a:solidFill>
              </a:rPr>
              <a:t>&amp;</a:t>
            </a:r>
            <a:r>
              <a:rPr lang="zh-CN" altLang="en-US" sz="1600" dirty="0">
                <a:solidFill>
                  <a:schemeClr val="tx2"/>
                </a:solidFill>
              </a:rPr>
              <a:t>仪器</a:t>
            </a:r>
            <a:endParaRPr lang="en-US" altLang="zh-CN" sz="1600" dirty="0">
              <a:solidFill>
                <a:schemeClr val="tx2"/>
              </a:solidFill>
            </a:endParaRPr>
          </a:p>
          <a:p>
            <a:pPr>
              <a:lnSpc>
                <a:spcPct val="200000"/>
              </a:lnSpc>
            </a:pPr>
            <a:r>
              <a:rPr lang="zh-CN" altLang="en-US" sz="1600" dirty="0">
                <a:solidFill>
                  <a:schemeClr val="tx2"/>
                </a:solidFill>
              </a:rPr>
              <a:t>年份</a:t>
            </a:r>
            <a:endParaRPr lang="en-US" sz="1600" dirty="0">
              <a:solidFill>
                <a:schemeClr val="tx2"/>
              </a:solidFill>
            </a:endParaRPr>
          </a:p>
        </p:txBody>
      </p:sp>
      <p:pic>
        <p:nvPicPr>
          <p:cNvPr id="5" name="Picture 4">
            <a:extLst>
              <a:ext uri="{FF2B5EF4-FFF2-40B4-BE49-F238E27FC236}">
                <a16:creationId xmlns:a16="http://schemas.microsoft.com/office/drawing/2014/main" id="{F58C2571-8455-45EE-B38D-4AF7B81D8C2D}"/>
              </a:ext>
            </a:extLst>
          </p:cNvPr>
          <p:cNvPicPr>
            <a:picLocks noChangeAspect="1"/>
          </p:cNvPicPr>
          <p:nvPr/>
        </p:nvPicPr>
        <p:blipFill>
          <a:blip r:embed="rId2"/>
          <a:stretch>
            <a:fillRect/>
          </a:stretch>
        </p:blipFill>
        <p:spPr>
          <a:xfrm>
            <a:off x="3609974" y="1101922"/>
            <a:ext cx="7093226" cy="4904025"/>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CD129CCD-A92B-4A78-8AF7-4366A8EDB24C}"/>
              </a:ext>
            </a:extLst>
          </p:cNvPr>
          <p:cNvPicPr>
            <a:picLocks noChangeAspect="1"/>
          </p:cNvPicPr>
          <p:nvPr/>
        </p:nvPicPr>
        <p:blipFill>
          <a:blip r:embed="rId3"/>
          <a:stretch>
            <a:fillRect/>
          </a:stretch>
        </p:blipFill>
        <p:spPr>
          <a:xfrm>
            <a:off x="1872425" y="1101922"/>
            <a:ext cx="1583391" cy="4904025"/>
          </a:xfrm>
          <a:prstGeom prst="rect">
            <a:avLst/>
          </a:prstGeom>
          <a:ln>
            <a:solidFill>
              <a:schemeClr val="bg1">
                <a:lumMod val="65000"/>
              </a:schemeClr>
            </a:solidFill>
          </a:ln>
        </p:spPr>
      </p:pic>
    </p:spTree>
    <p:extLst>
      <p:ext uri="{BB962C8B-B14F-4D97-AF65-F5344CB8AC3E}">
        <p14:creationId xmlns:p14="http://schemas.microsoft.com/office/powerpoint/2010/main" val="101305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分析方法详情</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sp>
        <p:nvSpPr>
          <p:cNvPr id="10" name="Rectangle 9">
            <a:extLst>
              <a:ext uri="{FF2B5EF4-FFF2-40B4-BE49-F238E27FC236}">
                <a16:creationId xmlns:a16="http://schemas.microsoft.com/office/drawing/2014/main" id="{1336A4F5-05E7-4DCA-B0AE-D9DBD93758A2}"/>
              </a:ext>
            </a:extLst>
          </p:cNvPr>
          <p:cNvSpPr/>
          <p:nvPr/>
        </p:nvSpPr>
        <p:spPr>
          <a:xfrm>
            <a:off x="635001" y="1333539"/>
            <a:ext cx="5384799" cy="923330"/>
          </a:xfrm>
          <a:prstGeom prst="rect">
            <a:avLst/>
          </a:prstGeom>
        </p:spPr>
        <p:txBody>
          <a:bodyPr wrap="square">
            <a:spAutoFit/>
          </a:bodyPr>
          <a:lstStyle/>
          <a:p>
            <a:r>
              <a:rPr lang="zh-CN" altLang="en-US" dirty="0">
                <a:solidFill>
                  <a:schemeClr val="tx2"/>
                </a:solidFill>
              </a:rPr>
              <a:t>所用材料、标题摘要、著录信息、仪器、实验条件、操作步骤和数据有效性验证</a:t>
            </a:r>
            <a:endParaRPr lang="en-US" dirty="0">
              <a:solidFill>
                <a:schemeClr val="tx2"/>
              </a:solidFill>
            </a:endParaRPr>
          </a:p>
          <a:p>
            <a:endParaRPr lang="en-US" dirty="0">
              <a:solidFill>
                <a:schemeClr val="tx2"/>
              </a:solidFill>
            </a:endParaRPr>
          </a:p>
        </p:txBody>
      </p:sp>
      <p:pic>
        <p:nvPicPr>
          <p:cNvPr id="5" name="Picture 4">
            <a:extLst>
              <a:ext uri="{FF2B5EF4-FFF2-40B4-BE49-F238E27FC236}">
                <a16:creationId xmlns:a16="http://schemas.microsoft.com/office/drawing/2014/main" id="{009B41E3-002A-47D7-9031-DEF793D90AFC}"/>
              </a:ext>
            </a:extLst>
          </p:cNvPr>
          <p:cNvPicPr>
            <a:picLocks noChangeAspect="1"/>
          </p:cNvPicPr>
          <p:nvPr/>
        </p:nvPicPr>
        <p:blipFill>
          <a:blip r:embed="rId2"/>
          <a:stretch>
            <a:fillRect/>
          </a:stretch>
        </p:blipFill>
        <p:spPr>
          <a:xfrm>
            <a:off x="64916" y="2302344"/>
            <a:ext cx="6122914" cy="4055776"/>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45B6AE75-526F-44C6-9BC4-CD7964FCC05E}"/>
              </a:ext>
            </a:extLst>
          </p:cNvPr>
          <p:cNvPicPr>
            <a:picLocks noChangeAspect="1"/>
          </p:cNvPicPr>
          <p:nvPr/>
        </p:nvPicPr>
        <p:blipFill>
          <a:blip r:embed="rId3"/>
          <a:stretch>
            <a:fillRect/>
          </a:stretch>
        </p:blipFill>
        <p:spPr>
          <a:xfrm>
            <a:off x="6338711" y="139171"/>
            <a:ext cx="5723133" cy="4059661"/>
          </a:xfrm>
          <a:prstGeom prst="rect">
            <a:avLst/>
          </a:prstGeom>
          <a:ln>
            <a:solidFill>
              <a:schemeClr val="bg1">
                <a:lumMod val="65000"/>
              </a:schemeClr>
            </a:solidFill>
          </a:ln>
        </p:spPr>
      </p:pic>
      <p:pic>
        <p:nvPicPr>
          <p:cNvPr id="16" name="Picture 15">
            <a:extLst>
              <a:ext uri="{FF2B5EF4-FFF2-40B4-BE49-F238E27FC236}">
                <a16:creationId xmlns:a16="http://schemas.microsoft.com/office/drawing/2014/main" id="{4BEC403E-4B23-4FB8-85DE-906D4605F271}"/>
              </a:ext>
            </a:extLst>
          </p:cNvPr>
          <p:cNvPicPr>
            <a:picLocks noChangeAspect="1"/>
          </p:cNvPicPr>
          <p:nvPr/>
        </p:nvPicPr>
        <p:blipFill>
          <a:blip r:embed="rId4"/>
          <a:stretch>
            <a:fillRect/>
          </a:stretch>
        </p:blipFill>
        <p:spPr>
          <a:xfrm>
            <a:off x="6338711" y="4198832"/>
            <a:ext cx="5723134" cy="1602281"/>
          </a:xfrm>
          <a:prstGeom prst="rect">
            <a:avLst/>
          </a:prstGeom>
          <a:ln>
            <a:solidFill>
              <a:schemeClr val="bg1">
                <a:lumMod val="65000"/>
              </a:schemeClr>
            </a:solidFill>
          </a:ln>
        </p:spPr>
      </p:pic>
      <p:pic>
        <p:nvPicPr>
          <p:cNvPr id="17" name="Picture 16">
            <a:extLst>
              <a:ext uri="{FF2B5EF4-FFF2-40B4-BE49-F238E27FC236}">
                <a16:creationId xmlns:a16="http://schemas.microsoft.com/office/drawing/2014/main" id="{BE27947E-D824-422F-87CF-3E8AD6EFDEF3}"/>
              </a:ext>
            </a:extLst>
          </p:cNvPr>
          <p:cNvPicPr>
            <a:picLocks noChangeAspect="1"/>
          </p:cNvPicPr>
          <p:nvPr/>
        </p:nvPicPr>
        <p:blipFill>
          <a:blip r:embed="rId5"/>
          <a:stretch>
            <a:fillRect/>
          </a:stretch>
        </p:blipFill>
        <p:spPr>
          <a:xfrm>
            <a:off x="3716732" y="1864460"/>
            <a:ext cx="1719439" cy="1851929"/>
          </a:xfrm>
          <a:prstGeom prst="rect">
            <a:avLst/>
          </a:prstGeom>
          <a:ln>
            <a:solidFill>
              <a:schemeClr val="bg1">
                <a:lumMod val="65000"/>
              </a:schemeClr>
            </a:solidFill>
          </a:ln>
        </p:spPr>
      </p:pic>
      <p:cxnSp>
        <p:nvCxnSpPr>
          <p:cNvPr id="20" name="Straight Arrow Connector 19">
            <a:extLst>
              <a:ext uri="{FF2B5EF4-FFF2-40B4-BE49-F238E27FC236}">
                <a16:creationId xmlns:a16="http://schemas.microsoft.com/office/drawing/2014/main" id="{D28B2210-1E2F-4DDD-B57C-8D6B8482B1D9}"/>
              </a:ext>
            </a:extLst>
          </p:cNvPr>
          <p:cNvCxnSpPr>
            <a:cxnSpLocks/>
          </p:cNvCxnSpPr>
          <p:nvPr/>
        </p:nvCxnSpPr>
        <p:spPr>
          <a:xfrm flipV="1">
            <a:off x="4487441" y="3580737"/>
            <a:ext cx="275642" cy="637194"/>
          </a:xfrm>
          <a:prstGeom prst="straightConnector1">
            <a:avLst/>
          </a:prstGeom>
          <a:ln w="19050">
            <a:solidFill>
              <a:srgbClr val="41B6E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485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0597EF7-C791-4183-A3AF-E8AB2D52FA79}"/>
              </a:ext>
            </a:extLst>
          </p:cNvPr>
          <p:cNvSpPr txBox="1">
            <a:spLocks/>
          </p:cNvSpPr>
          <p:nvPr/>
        </p:nvSpPr>
        <p:spPr>
          <a:xfrm>
            <a:off x="1246981" y="1943172"/>
            <a:ext cx="10402094" cy="685727"/>
          </a:xfrm>
          <a:prstGeom prst="rect">
            <a:avLst/>
          </a:prstGeom>
        </p:spPr>
        <p:txBody>
          <a:bodyPr vert="horz" lIns="0" tIns="144000" rIns="0" bIns="0" rtlCol="0" anchor="t" anchorCtr="0">
            <a:noAutofit/>
          </a:bodyPr>
          <a:lstStyle>
            <a:lvl1pPr marL="0" indent="0" algn="l" defTabSz="914400" rtl="0" eaLnBrk="1" latinLnBrk="0" hangingPunct="1">
              <a:lnSpc>
                <a:spcPct val="80000"/>
              </a:lnSpc>
              <a:spcBef>
                <a:spcPts val="1600"/>
              </a:spcBef>
              <a:buClr>
                <a:srgbClr val="41B6E6"/>
              </a:buClr>
              <a:buSzPct val="200000"/>
              <a:buFont typeface="System Font Regular"/>
              <a:buNone/>
              <a:defRPr sz="4500" b="1" i="0" kern="1200" cap="none" spc="-90" baseline="0">
                <a:solidFill>
                  <a:srgbClr val="0032A0"/>
                </a:solidFill>
                <a:latin typeface="Arial" panose="020B0604020202020204" pitchFamily="34" charset="0"/>
                <a:ea typeface="+mj-ea"/>
                <a:cs typeface="+mj-cs"/>
                <a:sym typeface="Soleil Xb"/>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3200" b="0" dirty="0">
                <a:latin typeface="Source Han Sans CN Normal" panose="020B0400000000000000" pitchFamily="34" charset="-128"/>
                <a:ea typeface="Source Han Sans CN Normal" panose="020B0400000000000000" pitchFamily="34" charset="-128"/>
                <a:cs typeface="Arial" panose="020B0604020202020204" pitchFamily="34" charset="0"/>
              </a:rPr>
              <a:t>通过</a:t>
            </a:r>
            <a:r>
              <a:rPr lang="en-US" altLang="zh-CN" sz="3200" b="0" dirty="0">
                <a:latin typeface="Source Han Sans CN Normal" panose="020B0400000000000000" pitchFamily="34" charset="-128"/>
                <a:ea typeface="Source Han Sans CN Normal" panose="020B0400000000000000" pitchFamily="34" charset="-128"/>
                <a:cs typeface="Arial" panose="020B0604020202020204" pitchFamily="34" charset="0"/>
              </a:rPr>
              <a:t>CAS </a:t>
            </a:r>
            <a:r>
              <a:rPr lang="en-US" altLang="zh-CN" sz="3200" b="0" dirty="0" err="1">
                <a:latin typeface="Source Han Sans CN Normal" panose="020B0400000000000000" pitchFamily="34" charset="-128"/>
                <a:ea typeface="Source Han Sans CN Normal" panose="020B0400000000000000" pitchFamily="34" charset="-128"/>
                <a:cs typeface="Arial" panose="020B0604020202020204" pitchFamily="34" charset="0"/>
              </a:rPr>
              <a:t>SciFinder</a:t>
            </a:r>
            <a:r>
              <a:rPr lang="en-US" altLang="zh-CN" sz="3200" b="0" baseline="30000" dirty="0" err="1">
                <a:latin typeface="Source Han Sans CN Normal" panose="020B0400000000000000" pitchFamily="34" charset="-128"/>
                <a:ea typeface="Source Han Sans CN Normal" panose="020B0400000000000000" pitchFamily="34" charset="-128"/>
                <a:cs typeface="Arial" panose="020B0604020202020204" pitchFamily="34" charset="0"/>
              </a:rPr>
              <a:t>n</a:t>
            </a:r>
            <a:r>
              <a:rPr lang="zh-CN" altLang="en-US" sz="3200" b="0" dirty="0">
                <a:latin typeface="Source Han Sans CN Normal" panose="020B0400000000000000" pitchFamily="34" charset="-128"/>
                <a:ea typeface="Source Han Sans CN Normal" panose="020B0400000000000000" pitchFamily="34" charset="-128"/>
                <a:cs typeface="Arial" panose="020B0604020202020204" pitchFamily="34" charset="0"/>
              </a:rPr>
              <a:t>文献结果集，也可链接至</a:t>
            </a:r>
            <a:r>
              <a:rPr lang="en-US" altLang="zh-CN" sz="3200" b="0" dirty="0">
                <a:latin typeface="Source Han Sans CN Normal" panose="020B0400000000000000" pitchFamily="34" charset="-128"/>
                <a:ea typeface="Source Han Sans CN Normal" panose="020B0400000000000000" pitchFamily="34" charset="-128"/>
                <a:cs typeface="Arial" panose="020B0604020202020204" pitchFamily="34" charset="0"/>
              </a:rPr>
              <a:t>CAS Analytical Methods</a:t>
            </a:r>
            <a:r>
              <a:rPr lang="zh-CN" altLang="en-US" sz="3200" b="0" dirty="0">
                <a:latin typeface="Source Han Sans CN Normal" panose="020B0400000000000000" pitchFamily="34" charset="-128"/>
                <a:ea typeface="Source Han Sans CN Normal" panose="020B0400000000000000" pitchFamily="34" charset="-128"/>
                <a:cs typeface="Arial" panose="020B0604020202020204" pitchFamily="34" charset="0"/>
              </a:rPr>
              <a:t>获取分析方法详情</a:t>
            </a:r>
            <a:endParaRPr lang="en-US" sz="3200" b="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spTree>
    <p:extLst>
      <p:ext uri="{BB962C8B-B14F-4D97-AF65-F5344CB8AC3E}">
        <p14:creationId xmlns:p14="http://schemas.microsoft.com/office/powerpoint/2010/main" val="1232383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B73964-D171-4BDA-B5B7-432C420C4501}"/>
              </a:ext>
            </a:extLst>
          </p:cNvPr>
          <p:cNvPicPr>
            <a:picLocks noChangeAspect="1"/>
          </p:cNvPicPr>
          <p:nvPr/>
        </p:nvPicPr>
        <p:blipFill rotWithShape="1">
          <a:blip r:embed="rId2"/>
          <a:srcRect l="14922" t="10972" r="16093" b="7083"/>
          <a:stretch/>
        </p:blipFill>
        <p:spPr>
          <a:xfrm>
            <a:off x="581357" y="1074933"/>
            <a:ext cx="8000668" cy="5345860"/>
          </a:xfrm>
          <a:prstGeom prst="rect">
            <a:avLst/>
          </a:prstGeom>
          <a:ln>
            <a:solidFill>
              <a:schemeClr val="bg1">
                <a:lumMod val="75000"/>
              </a:schemeClr>
            </a:solidFill>
          </a:ln>
        </p:spPr>
      </p:pic>
      <p:sp>
        <p:nvSpPr>
          <p:cNvPr id="8" name="Rectangle 7">
            <a:extLst>
              <a:ext uri="{FF2B5EF4-FFF2-40B4-BE49-F238E27FC236}">
                <a16:creationId xmlns:a16="http://schemas.microsoft.com/office/drawing/2014/main" id="{487F46A8-FA51-4567-B1D6-3945ECDF5D40}"/>
              </a:ext>
            </a:extLst>
          </p:cNvPr>
          <p:cNvSpPr/>
          <p:nvPr/>
        </p:nvSpPr>
        <p:spPr>
          <a:xfrm>
            <a:off x="8667751" y="1542670"/>
            <a:ext cx="3524249" cy="422552"/>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可根据</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Sort</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rPr>
              <a:t>对物质结果进行重新排序</a:t>
            </a:r>
            <a:endPar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Calibri" panose="020F0502020204030204" pitchFamily="34" charset="0"/>
            </a:endParaRPr>
          </a:p>
        </p:txBody>
      </p:sp>
      <p:sp>
        <p:nvSpPr>
          <p:cNvPr id="9" name="Rectangle 8">
            <a:extLst>
              <a:ext uri="{FF2B5EF4-FFF2-40B4-BE49-F238E27FC236}">
                <a16:creationId xmlns:a16="http://schemas.microsoft.com/office/drawing/2014/main" id="{D28E127C-1D8B-4F84-85A4-FF2A4CD9D4CA}"/>
              </a:ext>
            </a:extLst>
          </p:cNvPr>
          <p:cNvSpPr/>
          <p:nvPr/>
        </p:nvSpPr>
        <p:spPr>
          <a:xfrm>
            <a:off x="5782172" y="1552575"/>
            <a:ext cx="1914028" cy="2141717"/>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B7D18E5-82C3-4A60-86E7-A209BAD78B97}"/>
              </a:ext>
            </a:extLst>
          </p:cNvPr>
          <p:cNvPicPr>
            <a:picLocks noChangeAspect="1"/>
          </p:cNvPicPr>
          <p:nvPr/>
        </p:nvPicPr>
        <p:blipFill>
          <a:blip r:embed="rId3"/>
          <a:stretch>
            <a:fillRect/>
          </a:stretch>
        </p:blipFill>
        <p:spPr>
          <a:xfrm>
            <a:off x="7280044" y="1072812"/>
            <a:ext cx="345899" cy="352425"/>
          </a:xfrm>
          <a:prstGeom prst="rect">
            <a:avLst/>
          </a:prstGeom>
        </p:spPr>
      </p:pic>
      <p:pic>
        <p:nvPicPr>
          <p:cNvPr id="10" name="Picture 9">
            <a:extLst>
              <a:ext uri="{FF2B5EF4-FFF2-40B4-BE49-F238E27FC236}">
                <a16:creationId xmlns:a16="http://schemas.microsoft.com/office/drawing/2014/main" id="{96532B3A-14B5-4996-A1B9-F59616838FB8}"/>
              </a:ext>
            </a:extLst>
          </p:cNvPr>
          <p:cNvPicPr>
            <a:picLocks noChangeAspect="1"/>
          </p:cNvPicPr>
          <p:nvPr/>
        </p:nvPicPr>
        <p:blipFill rotWithShape="1">
          <a:blip r:embed="rId4"/>
          <a:srcRect l="51614" t="3284"/>
          <a:stretch/>
        </p:blipFill>
        <p:spPr>
          <a:xfrm>
            <a:off x="7715250" y="1806175"/>
            <a:ext cx="782818" cy="355620"/>
          </a:xfrm>
          <a:prstGeom prst="rect">
            <a:avLst/>
          </a:prstGeom>
        </p:spPr>
      </p:pic>
      <p:sp>
        <p:nvSpPr>
          <p:cNvPr id="2" name="Title 1">
            <a:extLst>
              <a:ext uri="{FF2B5EF4-FFF2-40B4-BE49-F238E27FC236}">
                <a16:creationId xmlns:a16="http://schemas.microsoft.com/office/drawing/2014/main" id="{926D343F-AE08-0CA7-DC1B-38790599A582}"/>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通过专利号进行物质检索</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75368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0E89B-A62E-BC33-B5A4-69C86FE564EF}"/>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查找包含以下结构的分析方法</a:t>
            </a:r>
            <a:endParaRPr lang="en-US" dirty="0">
              <a:latin typeface="Source Han Sans CN Normal" panose="020B0400000000000000" pitchFamily="34" charset="-128"/>
              <a:ea typeface="Source Han Sans CN Normal" panose="020B0400000000000000" pitchFamily="34" charset="-128"/>
            </a:endParaRPr>
          </a:p>
        </p:txBody>
      </p:sp>
      <p:pic>
        <p:nvPicPr>
          <p:cNvPr id="7" name="Picture 6">
            <a:extLst>
              <a:ext uri="{FF2B5EF4-FFF2-40B4-BE49-F238E27FC236}">
                <a16:creationId xmlns:a16="http://schemas.microsoft.com/office/drawing/2014/main" id="{EC6483C8-05AF-78B9-11B8-E8F908589ECC}"/>
              </a:ext>
            </a:extLst>
          </p:cNvPr>
          <p:cNvPicPr>
            <a:picLocks noChangeAspect="1"/>
          </p:cNvPicPr>
          <p:nvPr/>
        </p:nvPicPr>
        <p:blipFill>
          <a:blip r:embed="rId2"/>
          <a:stretch>
            <a:fillRect/>
          </a:stretch>
        </p:blipFill>
        <p:spPr>
          <a:xfrm>
            <a:off x="4290058" y="1075925"/>
            <a:ext cx="6115742" cy="4706149"/>
          </a:xfrm>
          <a:prstGeom prst="rect">
            <a:avLst/>
          </a:prstGeom>
          <a:ln>
            <a:solidFill>
              <a:schemeClr val="accent1"/>
            </a:solidFill>
          </a:ln>
        </p:spPr>
      </p:pic>
      <p:pic>
        <p:nvPicPr>
          <p:cNvPr id="9" name="Picture 8">
            <a:extLst>
              <a:ext uri="{FF2B5EF4-FFF2-40B4-BE49-F238E27FC236}">
                <a16:creationId xmlns:a16="http://schemas.microsoft.com/office/drawing/2014/main" id="{0D2B7A25-7253-E5C5-A193-7D16991A3D3F}"/>
              </a:ext>
            </a:extLst>
          </p:cNvPr>
          <p:cNvPicPr>
            <a:picLocks noChangeAspect="1"/>
          </p:cNvPicPr>
          <p:nvPr/>
        </p:nvPicPr>
        <p:blipFill>
          <a:blip r:embed="rId3"/>
          <a:stretch>
            <a:fillRect/>
          </a:stretch>
        </p:blipFill>
        <p:spPr>
          <a:xfrm>
            <a:off x="618555" y="1075925"/>
            <a:ext cx="3495065" cy="2263727"/>
          </a:xfrm>
          <a:prstGeom prst="rect">
            <a:avLst/>
          </a:prstGeom>
          <a:ln>
            <a:solidFill>
              <a:schemeClr val="accent1"/>
            </a:solidFill>
          </a:ln>
        </p:spPr>
      </p:pic>
      <p:sp>
        <p:nvSpPr>
          <p:cNvPr id="10" name="Rectangle 9">
            <a:extLst>
              <a:ext uri="{FF2B5EF4-FFF2-40B4-BE49-F238E27FC236}">
                <a16:creationId xmlns:a16="http://schemas.microsoft.com/office/drawing/2014/main" id="{1DB49543-85B3-8219-E85B-1A02B7AFFAA3}"/>
              </a:ext>
            </a:extLst>
          </p:cNvPr>
          <p:cNvSpPr/>
          <p:nvPr/>
        </p:nvSpPr>
        <p:spPr>
          <a:xfrm>
            <a:off x="4358457" y="4402261"/>
            <a:ext cx="1330535" cy="279248"/>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7A33397-E879-DA89-6357-8A57EEC5CD14}"/>
              </a:ext>
            </a:extLst>
          </p:cNvPr>
          <p:cNvPicPr>
            <a:picLocks noChangeAspect="1"/>
          </p:cNvPicPr>
          <p:nvPr/>
        </p:nvPicPr>
        <p:blipFill>
          <a:blip r:embed="rId4"/>
          <a:stretch>
            <a:fillRect/>
          </a:stretch>
        </p:blipFill>
        <p:spPr>
          <a:xfrm>
            <a:off x="1893180" y="3339652"/>
            <a:ext cx="2220440" cy="2702162"/>
          </a:xfrm>
          <a:prstGeom prst="rect">
            <a:avLst/>
          </a:prstGeom>
          <a:ln>
            <a:solidFill>
              <a:schemeClr val="bg1">
                <a:lumMod val="85000"/>
              </a:schemeClr>
            </a:solidFill>
          </a:ln>
        </p:spPr>
      </p:pic>
    </p:spTree>
    <p:extLst>
      <p:ext uri="{BB962C8B-B14F-4D97-AF65-F5344CB8AC3E}">
        <p14:creationId xmlns:p14="http://schemas.microsoft.com/office/powerpoint/2010/main" val="767038227"/>
      </p:ext>
    </p:extLst>
  </p:cSld>
  <p:clrMapOvr>
    <a:masterClrMapping/>
  </p:clrMapOvr>
  <p:transition spd="slow">
    <p:push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316A-49C5-4C93-9D21-7C899FBED271}"/>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获取分析方法</a:t>
            </a:r>
            <a:endParaRPr lang="en-US" dirty="0">
              <a:latin typeface="Source Han Sans CN Normal" panose="020B0400000000000000" pitchFamily="34" charset="-128"/>
              <a:ea typeface="Source Han Sans CN Normal" panose="020B0400000000000000" pitchFamily="34" charset="-128"/>
            </a:endParaRPr>
          </a:p>
        </p:txBody>
      </p:sp>
      <p:pic>
        <p:nvPicPr>
          <p:cNvPr id="6" name="Picture 5">
            <a:extLst>
              <a:ext uri="{FF2B5EF4-FFF2-40B4-BE49-F238E27FC236}">
                <a16:creationId xmlns:a16="http://schemas.microsoft.com/office/drawing/2014/main" id="{B7AC19A5-3C2C-9ACA-41C9-3ACE8ABF68BE}"/>
              </a:ext>
            </a:extLst>
          </p:cNvPr>
          <p:cNvPicPr>
            <a:picLocks noChangeAspect="1"/>
          </p:cNvPicPr>
          <p:nvPr/>
        </p:nvPicPr>
        <p:blipFill>
          <a:blip r:embed="rId2"/>
          <a:stretch>
            <a:fillRect/>
          </a:stretch>
        </p:blipFill>
        <p:spPr>
          <a:xfrm>
            <a:off x="137374" y="1160795"/>
            <a:ext cx="6182239" cy="3917683"/>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7E8E0D4C-8034-703A-045B-317BA4854FFE}"/>
              </a:ext>
            </a:extLst>
          </p:cNvPr>
          <p:cNvPicPr>
            <a:picLocks noChangeAspect="1"/>
          </p:cNvPicPr>
          <p:nvPr/>
        </p:nvPicPr>
        <p:blipFill>
          <a:blip r:embed="rId3"/>
          <a:stretch>
            <a:fillRect/>
          </a:stretch>
        </p:blipFill>
        <p:spPr>
          <a:xfrm>
            <a:off x="5181861" y="1934933"/>
            <a:ext cx="6872765" cy="4747852"/>
          </a:xfrm>
          <a:prstGeom prst="rect">
            <a:avLst/>
          </a:prstGeom>
          <a:ln>
            <a:solidFill>
              <a:schemeClr val="bg1">
                <a:lumMod val="85000"/>
              </a:schemeClr>
            </a:solidFill>
          </a:ln>
        </p:spPr>
      </p:pic>
      <p:sp>
        <p:nvSpPr>
          <p:cNvPr id="9" name="Rectangle 8">
            <a:extLst>
              <a:ext uri="{FF2B5EF4-FFF2-40B4-BE49-F238E27FC236}">
                <a16:creationId xmlns:a16="http://schemas.microsoft.com/office/drawing/2014/main" id="{C01CEB3C-9595-E21D-7E96-0A581E938AD8}"/>
              </a:ext>
            </a:extLst>
          </p:cNvPr>
          <p:cNvSpPr/>
          <p:nvPr/>
        </p:nvSpPr>
        <p:spPr>
          <a:xfrm>
            <a:off x="1752144" y="3334549"/>
            <a:ext cx="1012958" cy="224493"/>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889133"/>
      </p:ext>
    </p:extLst>
  </p:cSld>
  <p:clrMapOvr>
    <a:masterClrMapping/>
  </p:clrMapOvr>
  <p:transition spd="slow">
    <p:push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35DF0BE-4552-4059-91D4-35569675044B}"/>
              </a:ext>
            </a:extLst>
          </p:cNvPr>
          <p:cNvSpPr txBox="1"/>
          <p:nvPr/>
        </p:nvSpPr>
        <p:spPr>
          <a:xfrm>
            <a:off x="1228950" y="2411214"/>
            <a:ext cx="9895840" cy="83433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rPr>
              <a:t>CAS </a:t>
            </a:r>
            <a:r>
              <a:rPr kumimoji="0" lang="en-US" sz="2800" b="0" i="0" u="none" strike="noStrike" kern="1200" cap="none" spc="0" normalizeH="0" baseline="0" noProof="0" dirty="0" err="1">
                <a:ln>
                  <a:noFill/>
                </a:ln>
                <a:solidFill>
                  <a:srgbClr val="051C2C"/>
                </a:solidFill>
                <a:effectLst/>
                <a:uLnTx/>
                <a:uFillTx/>
                <a:latin typeface="Source Han Sans CN Normal" panose="020B0400000000000000" pitchFamily="34" charset="-128"/>
                <a:ea typeface="Source Han Sans CN Normal" panose="020B0400000000000000" pitchFamily="34" charset="-128"/>
              </a:rPr>
              <a:t>F</a:t>
            </a:r>
            <a:r>
              <a:rPr kumimoji="0" lang="en-US" altLang="zh-CN" sz="2800" b="0" i="0" u="none" strike="noStrike" kern="1200" cap="none" spc="0" normalizeH="0" baseline="0" noProof="0" dirty="0" err="1">
                <a:ln>
                  <a:noFill/>
                </a:ln>
                <a:solidFill>
                  <a:srgbClr val="051C2C"/>
                </a:solidFill>
                <a:effectLst/>
                <a:uLnTx/>
                <a:uFillTx/>
                <a:latin typeface="Source Han Sans CN Normal" panose="020B0400000000000000" pitchFamily="34" charset="-128"/>
                <a:ea typeface="Source Han Sans CN Normal" panose="020B0400000000000000" pitchFamily="34" charset="-128"/>
              </a:rPr>
              <a:t>ormulus</a:t>
            </a:r>
            <a:r>
              <a:rPr kumimoji="0" lang="zh-CN" altLang="en-US" sz="2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rPr>
              <a:t>访问网址：</a:t>
            </a:r>
            <a:r>
              <a:rPr kumimoji="0" lang="en-US" altLang="zh-CN" sz="2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hlinkClick r:id="rId2"/>
              </a:rPr>
              <a:t>https://formulus.cas.org</a:t>
            </a:r>
            <a:endParaRPr kumimoji="0" lang="en-US" altLang="zh-CN" sz="2800" b="0" i="0" u="none" strike="noStrike" kern="1200" cap="none" spc="0" normalizeH="0" baseline="0" noProof="0" dirty="0">
              <a:ln>
                <a:noFill/>
              </a:ln>
              <a:solidFill>
                <a:srgbClr val="051C2C"/>
              </a:solidFill>
              <a:effectLst/>
              <a:uLnTx/>
              <a:uFillTx/>
              <a:latin typeface="Source Han Sans CN Normal" panose="020B0400000000000000" pitchFamily="34" charset="-128"/>
              <a:ea typeface="Source Han Sans CN Normal" panose="020B0400000000000000" pitchFamily="34" charset="-128"/>
            </a:endParaRPr>
          </a:p>
        </p:txBody>
      </p:sp>
      <p:sp>
        <p:nvSpPr>
          <p:cNvPr id="2" name="Title 1">
            <a:extLst>
              <a:ext uri="{FF2B5EF4-FFF2-40B4-BE49-F238E27FC236}">
                <a16:creationId xmlns:a16="http://schemas.microsoft.com/office/drawing/2014/main" id="{AB441E7E-DFD7-739D-5D11-A3CB87A63BD2}"/>
              </a:ext>
            </a:extLst>
          </p:cNvPr>
          <p:cNvSpPr>
            <a:spLocks noGrp="1"/>
          </p:cNvSpPr>
          <p:nvPr>
            <p:ph type="title"/>
          </p:nvPr>
        </p:nvSpPr>
        <p:spPr/>
        <p:txBody>
          <a:bodyPr/>
          <a:lstStyle/>
          <a:p>
            <a:r>
              <a:rPr lang="en-US" dirty="0">
                <a:latin typeface="Source Han Sans CN Normal" panose="020B0400000000000000" pitchFamily="34" charset="-128"/>
                <a:ea typeface="Source Han Sans CN Normal" panose="020B0400000000000000" pitchFamily="34" charset="-128"/>
              </a:rPr>
              <a:t>CAS </a:t>
            </a:r>
            <a:r>
              <a:rPr lang="en-US" dirty="0" err="1">
                <a:latin typeface="Source Han Sans CN Normal" panose="020B0400000000000000" pitchFamily="34" charset="-128"/>
                <a:ea typeface="Source Han Sans CN Normal" panose="020B0400000000000000" pitchFamily="34" charset="-128"/>
              </a:rPr>
              <a:t>Formulus</a:t>
            </a:r>
            <a:r>
              <a:rPr lang="zh-CN" altLang="en-US" dirty="0">
                <a:latin typeface="Source Han Sans CN Normal" panose="020B0400000000000000" pitchFamily="34" charset="-128"/>
                <a:ea typeface="Source Han Sans CN Normal" panose="020B0400000000000000" pitchFamily="34" charset="-128"/>
              </a:rPr>
              <a:t>的使用方法及访问</a:t>
            </a:r>
            <a:br>
              <a:rPr lang="zh-CN" alt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97193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BF1372-5C10-45C5-9ECD-4A7B24C8E885}"/>
              </a:ext>
            </a:extLst>
          </p:cNvPr>
          <p:cNvPicPr>
            <a:picLocks noChangeAspect="1"/>
          </p:cNvPicPr>
          <p:nvPr/>
        </p:nvPicPr>
        <p:blipFill>
          <a:blip r:embed="rId2"/>
          <a:stretch>
            <a:fillRect/>
          </a:stretch>
        </p:blipFill>
        <p:spPr>
          <a:xfrm>
            <a:off x="1052195" y="2166488"/>
            <a:ext cx="3524250" cy="1047750"/>
          </a:xfrm>
          <a:prstGeom prst="rect">
            <a:avLst/>
          </a:prstGeom>
          <a:ln>
            <a:solidFill>
              <a:schemeClr val="bg1">
                <a:lumMod val="75000"/>
              </a:schemeClr>
            </a:solidFill>
          </a:ln>
        </p:spPr>
      </p:pic>
      <p:sp>
        <p:nvSpPr>
          <p:cNvPr id="8" name="Oval 7">
            <a:extLst>
              <a:ext uri="{FF2B5EF4-FFF2-40B4-BE49-F238E27FC236}">
                <a16:creationId xmlns:a16="http://schemas.microsoft.com/office/drawing/2014/main" id="{93F75263-E379-4B4F-9C56-134F02E59389}"/>
              </a:ext>
            </a:extLst>
          </p:cNvPr>
          <p:cNvSpPr/>
          <p:nvPr/>
        </p:nvSpPr>
        <p:spPr>
          <a:xfrm>
            <a:off x="1554480" y="2783840"/>
            <a:ext cx="762000" cy="366395"/>
          </a:xfrm>
          <a:prstGeom prst="ellipse">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30F59A2-B954-43D0-8064-5BC45C18F12D}"/>
              </a:ext>
            </a:extLst>
          </p:cNvPr>
          <p:cNvPicPr>
            <a:picLocks noChangeAspect="1"/>
          </p:cNvPicPr>
          <p:nvPr/>
        </p:nvPicPr>
        <p:blipFill>
          <a:blip r:embed="rId3"/>
          <a:stretch>
            <a:fillRect/>
          </a:stretch>
        </p:blipFill>
        <p:spPr>
          <a:xfrm>
            <a:off x="5254307" y="1665196"/>
            <a:ext cx="4189095" cy="4365807"/>
          </a:xfrm>
          <a:prstGeom prst="rect">
            <a:avLst/>
          </a:prstGeom>
          <a:ln>
            <a:solidFill>
              <a:schemeClr val="bg1">
                <a:lumMod val="65000"/>
              </a:schemeClr>
            </a:solidFill>
          </a:ln>
        </p:spPr>
      </p:pic>
      <p:sp>
        <p:nvSpPr>
          <p:cNvPr id="12" name="Arrow: Right 11">
            <a:extLst>
              <a:ext uri="{FF2B5EF4-FFF2-40B4-BE49-F238E27FC236}">
                <a16:creationId xmlns:a16="http://schemas.microsoft.com/office/drawing/2014/main" id="{23D092BB-4DE2-4CDB-8F30-5FE738A999BF}"/>
              </a:ext>
            </a:extLst>
          </p:cNvPr>
          <p:cNvSpPr/>
          <p:nvPr/>
        </p:nvSpPr>
        <p:spPr>
          <a:xfrm>
            <a:off x="4683760" y="2626360"/>
            <a:ext cx="497840" cy="523875"/>
          </a:xfrm>
          <a:prstGeom prst="rightArrow">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A9B68D2-3385-47F3-8E4A-5A83CE808227}"/>
              </a:ext>
            </a:extLst>
          </p:cNvPr>
          <p:cNvSpPr/>
          <p:nvPr/>
        </p:nvSpPr>
        <p:spPr>
          <a:xfrm>
            <a:off x="5101590" y="3619500"/>
            <a:ext cx="1666240" cy="285750"/>
          </a:xfrm>
          <a:prstGeom prst="ellipse">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622539-3CE0-AF6A-64F5-52A9897FE5EF}"/>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从</a:t>
            </a:r>
            <a:r>
              <a:rPr lang="en-US" dirty="0">
                <a:latin typeface="Source Han Sans CN Normal" panose="020B0400000000000000" pitchFamily="34" charset="-128"/>
                <a:ea typeface="Source Han Sans CN Normal" panose="020B0400000000000000" pitchFamily="34" charset="-128"/>
              </a:rPr>
              <a:t>CAS </a:t>
            </a:r>
            <a:r>
              <a:rPr lang="en-US" dirty="0" err="1">
                <a:latin typeface="Source Han Sans CN Normal" panose="020B0400000000000000" pitchFamily="34" charset="-128"/>
                <a:ea typeface="Source Han Sans CN Normal" panose="020B0400000000000000" pitchFamily="34" charset="-128"/>
              </a:rPr>
              <a:t>SciFinder</a:t>
            </a:r>
            <a:r>
              <a:rPr lang="en-US" baseline="30000" dirty="0" err="1">
                <a:latin typeface="Source Han Sans CN Normal" panose="020B0400000000000000" pitchFamily="34" charset="-128"/>
                <a:ea typeface="Source Han Sans CN Normal" panose="020B0400000000000000" pitchFamily="34" charset="-128"/>
              </a:rPr>
              <a:t>n</a:t>
            </a:r>
            <a:r>
              <a:rPr lang="zh-CN" altLang="en-US" dirty="0">
                <a:latin typeface="Source Han Sans CN Normal" panose="020B0400000000000000" pitchFamily="34" charset="-128"/>
                <a:ea typeface="Source Han Sans CN Normal" panose="020B0400000000000000" pitchFamily="34" charset="-128"/>
              </a:rPr>
              <a:t>中也可访问</a:t>
            </a:r>
            <a:r>
              <a:rPr lang="en-US" dirty="0">
                <a:latin typeface="Source Han Sans CN Normal" panose="020B0400000000000000" pitchFamily="34" charset="-128"/>
                <a:ea typeface="Source Han Sans CN Normal" panose="020B0400000000000000" pitchFamily="34" charset="-128"/>
              </a:rPr>
              <a:t>CAS </a:t>
            </a:r>
            <a:r>
              <a:rPr lang="en-US" dirty="0" err="1">
                <a:latin typeface="Source Han Sans CN Normal" panose="020B0400000000000000" pitchFamily="34" charset="-128"/>
                <a:ea typeface="Source Han Sans CN Normal" panose="020B0400000000000000" pitchFamily="34" charset="-128"/>
              </a:rPr>
              <a:t>Formulus</a:t>
            </a:r>
            <a:br>
              <a:rPr lang="en-US" dirty="0">
                <a:latin typeface="Source Han Sans CN Normal" panose="020B0400000000000000" pitchFamily="34" charset="-128"/>
                <a:ea typeface="Source Han Sans CN Normal" panose="020B0400000000000000" pitchFamily="34" charset="-128"/>
              </a:rPr>
            </a:br>
            <a:endParaRPr lang="en-US" dirty="0">
              <a:latin typeface="Source Han Sans CN Normal" panose="020B0400000000000000" pitchFamily="34" charset="-128"/>
              <a:ea typeface="Source Han Sans CN Normal" panose="020B0400000000000000" pitchFamily="34" charset="-128"/>
            </a:endParaRPr>
          </a:p>
        </p:txBody>
      </p:sp>
    </p:spTree>
    <p:extLst>
      <p:ext uri="{BB962C8B-B14F-4D97-AF65-F5344CB8AC3E}">
        <p14:creationId xmlns:p14="http://schemas.microsoft.com/office/powerpoint/2010/main" val="21175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a:xfrm>
            <a:off x="635001" y="242609"/>
            <a:ext cx="11083738" cy="587878"/>
          </a:xfrm>
        </p:spPr>
        <p:txBody>
          <a:bodyPr/>
          <a:lstStyle/>
          <a:p>
            <a:r>
              <a:rPr lang="en-US" altLang="zh-CN" sz="4400" dirty="0">
                <a:latin typeface="Source Han Sans CN Normal" panose="020B0400000000000000" pitchFamily="34" charset="-128"/>
                <a:ea typeface="Source Han Sans CN Normal" panose="020B0400000000000000" pitchFamily="34" charset="-128"/>
                <a:cs typeface="Arial" panose="020B0604020202020204" pitchFamily="34" charset="0"/>
              </a:rPr>
              <a:t>CAS </a:t>
            </a:r>
            <a:r>
              <a:rPr lang="en-US" altLang="zh-CN" sz="4400" dirty="0" err="1">
                <a:latin typeface="Source Han Sans CN Normal" panose="020B0400000000000000" pitchFamily="34" charset="-128"/>
                <a:ea typeface="Source Han Sans CN Normal" panose="020B0400000000000000" pitchFamily="34" charset="-128"/>
                <a:cs typeface="Arial" panose="020B0604020202020204" pitchFamily="34" charset="0"/>
              </a:rPr>
              <a:t>Formulus</a:t>
            </a:r>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的使用方法</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sp>
        <p:nvSpPr>
          <p:cNvPr id="3" name="TextBox 2">
            <a:extLst>
              <a:ext uri="{FF2B5EF4-FFF2-40B4-BE49-F238E27FC236}">
                <a16:creationId xmlns:a16="http://schemas.microsoft.com/office/drawing/2014/main" id="{F27B72BC-DC8B-4815-B431-75929A87BE8A}"/>
              </a:ext>
            </a:extLst>
          </p:cNvPr>
          <p:cNvSpPr txBox="1"/>
          <p:nvPr/>
        </p:nvSpPr>
        <p:spPr>
          <a:xfrm flipH="1">
            <a:off x="981034" y="1118574"/>
            <a:ext cx="55758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CAS </a:t>
            </a:r>
            <a:r>
              <a:rPr kumimoji="0" lang="en-US" sz="1600" b="0" i="0" u="none" strike="noStrike" kern="1200" cap="none" spc="0" normalizeH="0" baseline="0" noProof="0" dirty="0" err="1">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F</a:t>
            </a:r>
            <a:r>
              <a:rPr kumimoji="0" lang="en-US" altLang="zh-CN" sz="1600" b="0" i="0" u="none" strike="noStrike" kern="1200" cap="none" spc="0" normalizeH="0" baseline="0" noProof="0" dirty="0" err="1">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ormulus</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登陆网址</a:t>
            </a:r>
            <a:r>
              <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https://formulus.cas.org</a:t>
            </a:r>
          </a:p>
        </p:txBody>
      </p:sp>
      <p:pic>
        <p:nvPicPr>
          <p:cNvPr id="6" name="Picture 5">
            <a:extLst>
              <a:ext uri="{FF2B5EF4-FFF2-40B4-BE49-F238E27FC236}">
                <a16:creationId xmlns:a16="http://schemas.microsoft.com/office/drawing/2014/main" id="{1CFF1E46-B908-4C1E-B723-B86F6627EC8A}"/>
              </a:ext>
            </a:extLst>
          </p:cNvPr>
          <p:cNvPicPr>
            <a:picLocks noChangeAspect="1"/>
          </p:cNvPicPr>
          <p:nvPr/>
        </p:nvPicPr>
        <p:blipFill>
          <a:blip r:embed="rId2"/>
          <a:stretch>
            <a:fillRect/>
          </a:stretch>
        </p:blipFill>
        <p:spPr>
          <a:xfrm>
            <a:off x="452295" y="1432028"/>
            <a:ext cx="8634555" cy="5041954"/>
          </a:xfrm>
          <a:prstGeom prst="rect">
            <a:avLst/>
          </a:prstGeom>
          <a:ln>
            <a:solidFill>
              <a:schemeClr val="bg1">
                <a:lumMod val="65000"/>
              </a:schemeClr>
            </a:solidFill>
          </a:ln>
        </p:spPr>
      </p:pic>
    </p:spTree>
    <p:extLst>
      <p:ext uri="{BB962C8B-B14F-4D97-AF65-F5344CB8AC3E}">
        <p14:creationId xmlns:p14="http://schemas.microsoft.com/office/powerpoint/2010/main" val="3942473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a:xfrm>
            <a:off x="287431" y="200062"/>
            <a:ext cx="11083738" cy="587878"/>
          </a:xfrm>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制剂信息结果集</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sp>
        <p:nvSpPr>
          <p:cNvPr id="5" name="Rectangle 4">
            <a:extLst>
              <a:ext uri="{FF2B5EF4-FFF2-40B4-BE49-F238E27FC236}">
                <a16:creationId xmlns:a16="http://schemas.microsoft.com/office/drawing/2014/main" id="{BD27AC3C-4B4C-4185-AF7C-B506D9881F98}"/>
              </a:ext>
            </a:extLst>
          </p:cNvPr>
          <p:cNvSpPr/>
          <p:nvPr/>
        </p:nvSpPr>
        <p:spPr>
          <a:xfrm>
            <a:off x="496075" y="1635871"/>
            <a:ext cx="1241013" cy="4456028"/>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应用领域</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目的</a:t>
            </a:r>
            <a:r>
              <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a:t>
            </a: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用途</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物理形态</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物质状态</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作用方式</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制剂信息</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文献类型</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机构名</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rPr>
              <a:t>发表年份</a:t>
            </a:r>
            <a:endParaRPr kumimoji="0" lang="en-US" altLang="zh-CN" sz="1600" b="0" i="0" u="none" strike="noStrike" kern="1200" cap="none" spc="0" normalizeH="0" baseline="0" noProof="0" dirty="0">
              <a:ln>
                <a:noFill/>
              </a:ln>
              <a:solidFill>
                <a:srgbClr val="051C2C"/>
              </a:solidFill>
              <a:effectLst/>
              <a:uLnTx/>
              <a:uFillTx/>
              <a:latin typeface="DengXian" panose="02010600030101010101" pitchFamily="2" charset="-122"/>
              <a:ea typeface="DengXian" panose="02010600030101010101" pitchFamily="2" charset="-122"/>
              <a:cs typeface="+mn-cs"/>
            </a:endParaRPr>
          </a:p>
        </p:txBody>
      </p:sp>
      <p:sp>
        <p:nvSpPr>
          <p:cNvPr id="6" name="Left Brace 5">
            <a:extLst>
              <a:ext uri="{FF2B5EF4-FFF2-40B4-BE49-F238E27FC236}">
                <a16:creationId xmlns:a16="http://schemas.microsoft.com/office/drawing/2014/main" id="{38DE5191-AD27-4326-B4E7-9C310E207D34}"/>
              </a:ext>
            </a:extLst>
          </p:cNvPr>
          <p:cNvSpPr/>
          <p:nvPr/>
        </p:nvSpPr>
        <p:spPr>
          <a:xfrm>
            <a:off x="1737088" y="1485936"/>
            <a:ext cx="392249" cy="4908543"/>
          </a:xfrm>
          <a:prstGeom prst="leftBrace">
            <a:avLst/>
          </a:prstGeom>
          <a:ln w="12700">
            <a:solidFill>
              <a:srgbClr val="41B6E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3D7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50335DB-04D2-4C73-AEFE-EFB8505A9E84}"/>
              </a:ext>
            </a:extLst>
          </p:cNvPr>
          <p:cNvPicPr>
            <a:picLocks noChangeAspect="1"/>
          </p:cNvPicPr>
          <p:nvPr/>
        </p:nvPicPr>
        <p:blipFill>
          <a:blip r:embed="rId2"/>
          <a:stretch>
            <a:fillRect/>
          </a:stretch>
        </p:blipFill>
        <p:spPr>
          <a:xfrm>
            <a:off x="4177141" y="200062"/>
            <a:ext cx="6230796" cy="6429273"/>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3B964221-5B8A-46EC-B071-10A29AA895AD}"/>
              </a:ext>
            </a:extLst>
          </p:cNvPr>
          <p:cNvPicPr>
            <a:picLocks noChangeAspect="1"/>
          </p:cNvPicPr>
          <p:nvPr/>
        </p:nvPicPr>
        <p:blipFill>
          <a:blip r:embed="rId3"/>
          <a:stretch>
            <a:fillRect/>
          </a:stretch>
        </p:blipFill>
        <p:spPr>
          <a:xfrm>
            <a:off x="2326988" y="900692"/>
            <a:ext cx="1625887" cy="5493787"/>
          </a:xfrm>
          <a:prstGeom prst="rect">
            <a:avLst/>
          </a:prstGeom>
          <a:ln>
            <a:solidFill>
              <a:schemeClr val="bg1">
                <a:lumMod val="65000"/>
              </a:schemeClr>
            </a:solidFill>
          </a:ln>
        </p:spPr>
      </p:pic>
    </p:spTree>
    <p:extLst>
      <p:ext uri="{BB962C8B-B14F-4D97-AF65-F5344CB8AC3E}">
        <p14:creationId xmlns:p14="http://schemas.microsoft.com/office/powerpoint/2010/main" val="704606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专利中的制剂信息</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a:p>
            <a:endParaRPr lang="en-US" sz="4400" dirty="0">
              <a:latin typeface="Source Han Sans CN Normal" panose="020B0400000000000000" pitchFamily="34" charset="-128"/>
              <a:ea typeface="Source Han Sans CN Normal" panose="020B0400000000000000" pitchFamily="34" charset="-128"/>
            </a:endParaRPr>
          </a:p>
          <a:p>
            <a:endParaRPr lang="en-US" sz="4400"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871531A8-2E78-4A2E-B0BD-7AC36F2411EE}"/>
              </a:ext>
            </a:extLst>
          </p:cNvPr>
          <p:cNvPicPr>
            <a:picLocks noChangeAspect="1"/>
          </p:cNvPicPr>
          <p:nvPr/>
        </p:nvPicPr>
        <p:blipFill>
          <a:blip r:embed="rId2"/>
          <a:stretch>
            <a:fillRect/>
          </a:stretch>
        </p:blipFill>
        <p:spPr>
          <a:xfrm>
            <a:off x="1096327" y="1073165"/>
            <a:ext cx="9162097" cy="4951839"/>
          </a:xfrm>
          <a:prstGeom prst="rect">
            <a:avLst/>
          </a:prstGeom>
          <a:ln>
            <a:solidFill>
              <a:schemeClr val="bg1">
                <a:lumMod val="65000"/>
              </a:schemeClr>
            </a:solidFill>
          </a:ln>
        </p:spPr>
      </p:pic>
      <p:sp>
        <p:nvSpPr>
          <p:cNvPr id="8" name="Rectangle 7">
            <a:extLst>
              <a:ext uri="{FF2B5EF4-FFF2-40B4-BE49-F238E27FC236}">
                <a16:creationId xmlns:a16="http://schemas.microsoft.com/office/drawing/2014/main" id="{FD6F7586-B379-451D-8DF2-FC24616CE2AC}"/>
              </a:ext>
            </a:extLst>
          </p:cNvPr>
          <p:cNvSpPr/>
          <p:nvPr/>
        </p:nvSpPr>
        <p:spPr>
          <a:xfrm>
            <a:off x="1134427" y="4941156"/>
            <a:ext cx="1851228" cy="919259"/>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BF62820-CC30-4E38-B342-F4A326A523EE}"/>
              </a:ext>
            </a:extLst>
          </p:cNvPr>
          <p:cNvSpPr/>
          <p:nvPr/>
        </p:nvSpPr>
        <p:spPr>
          <a:xfrm>
            <a:off x="8134504" y="3843269"/>
            <a:ext cx="1024736" cy="314076"/>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31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a:xfrm>
            <a:off x="635001" y="234319"/>
            <a:ext cx="11083738" cy="587878"/>
          </a:xfrm>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配方详情</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a:p>
            <a:endParaRPr lang="en-US" sz="4400"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BB3F420F-2753-448B-BD66-89DFB8807EA2}"/>
              </a:ext>
            </a:extLst>
          </p:cNvPr>
          <p:cNvPicPr>
            <a:picLocks noChangeAspect="1"/>
          </p:cNvPicPr>
          <p:nvPr/>
        </p:nvPicPr>
        <p:blipFill>
          <a:blip r:embed="rId2"/>
          <a:stretch>
            <a:fillRect/>
          </a:stretch>
        </p:blipFill>
        <p:spPr>
          <a:xfrm>
            <a:off x="635001" y="978476"/>
            <a:ext cx="7524750" cy="5351266"/>
          </a:xfrm>
          <a:prstGeom prst="rect">
            <a:avLst/>
          </a:prstGeom>
          <a:ln>
            <a:solidFill>
              <a:schemeClr val="bg1">
                <a:lumMod val="65000"/>
              </a:schemeClr>
            </a:solidFill>
          </a:ln>
        </p:spPr>
      </p:pic>
      <p:sp>
        <p:nvSpPr>
          <p:cNvPr id="6" name="Rectangle 5">
            <a:extLst>
              <a:ext uri="{FF2B5EF4-FFF2-40B4-BE49-F238E27FC236}">
                <a16:creationId xmlns:a16="http://schemas.microsoft.com/office/drawing/2014/main" id="{5152834B-E71C-4CE0-A0D1-2A87FFEF19E2}"/>
              </a:ext>
            </a:extLst>
          </p:cNvPr>
          <p:cNvSpPr/>
          <p:nvPr/>
        </p:nvSpPr>
        <p:spPr>
          <a:xfrm>
            <a:off x="675641" y="5648960"/>
            <a:ext cx="1762759" cy="335280"/>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1B6E6"/>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1976000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配方详情</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a:p>
            <a:endParaRPr lang="en-US" sz="4400"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B53486BF-4DF5-4E9F-879D-BBEF22CC4C7F}"/>
              </a:ext>
            </a:extLst>
          </p:cNvPr>
          <p:cNvPicPr>
            <a:picLocks noChangeAspect="1"/>
          </p:cNvPicPr>
          <p:nvPr/>
        </p:nvPicPr>
        <p:blipFill>
          <a:blip r:embed="rId2"/>
          <a:stretch>
            <a:fillRect/>
          </a:stretch>
        </p:blipFill>
        <p:spPr>
          <a:xfrm>
            <a:off x="733306" y="1254710"/>
            <a:ext cx="8359894" cy="4946006"/>
          </a:xfrm>
          <a:prstGeom prst="rect">
            <a:avLst/>
          </a:prstGeom>
          <a:ln>
            <a:solidFill>
              <a:schemeClr val="bg1">
                <a:lumMod val="65000"/>
              </a:schemeClr>
            </a:solidFill>
          </a:ln>
        </p:spPr>
      </p:pic>
    </p:spTree>
    <p:extLst>
      <p:ext uri="{BB962C8B-B14F-4D97-AF65-F5344CB8AC3E}">
        <p14:creationId xmlns:p14="http://schemas.microsoft.com/office/powerpoint/2010/main" val="2238169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配方详情</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a:p>
            <a:endParaRPr lang="en-US" sz="4400" dirty="0">
              <a:latin typeface="Source Han Sans CN Normal" panose="020B0400000000000000" pitchFamily="34" charset="-128"/>
              <a:ea typeface="Source Han Sans CN Normal" panose="020B0400000000000000" pitchFamily="34" charset="-128"/>
            </a:endParaRPr>
          </a:p>
        </p:txBody>
      </p:sp>
      <p:pic>
        <p:nvPicPr>
          <p:cNvPr id="5" name="Picture 4">
            <a:extLst>
              <a:ext uri="{FF2B5EF4-FFF2-40B4-BE49-F238E27FC236}">
                <a16:creationId xmlns:a16="http://schemas.microsoft.com/office/drawing/2014/main" id="{7F5E478F-C46B-42E2-B484-E9A547B28B1C}"/>
              </a:ext>
            </a:extLst>
          </p:cNvPr>
          <p:cNvPicPr>
            <a:picLocks noChangeAspect="1"/>
          </p:cNvPicPr>
          <p:nvPr/>
        </p:nvPicPr>
        <p:blipFill>
          <a:blip r:embed="rId2"/>
          <a:stretch>
            <a:fillRect/>
          </a:stretch>
        </p:blipFill>
        <p:spPr>
          <a:xfrm>
            <a:off x="731520" y="1376946"/>
            <a:ext cx="8210867" cy="4330433"/>
          </a:xfrm>
          <a:prstGeom prst="rect">
            <a:avLst/>
          </a:prstGeom>
          <a:ln>
            <a:solidFill>
              <a:schemeClr val="bg1">
                <a:lumMod val="65000"/>
              </a:schemeClr>
            </a:solidFill>
          </a:ln>
        </p:spPr>
      </p:pic>
    </p:spTree>
    <p:extLst>
      <p:ext uri="{BB962C8B-B14F-4D97-AF65-F5344CB8AC3E}">
        <p14:creationId xmlns:p14="http://schemas.microsoft.com/office/powerpoint/2010/main" val="352051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AEABFE-6307-C2A0-69FF-2C48CCD49EA2}"/>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结构编辑器面板介绍</a:t>
            </a:r>
            <a:endParaRPr lang="en-US" dirty="0">
              <a:latin typeface="Source Han Sans CN Normal" panose="020B0400000000000000" pitchFamily="34" charset="-128"/>
              <a:ea typeface="Source Han Sans CN Normal" panose="020B0400000000000000" pitchFamily="34" charset="-128"/>
            </a:endParaRPr>
          </a:p>
        </p:txBody>
      </p:sp>
      <p:pic>
        <p:nvPicPr>
          <p:cNvPr id="7" name="Picture 6">
            <a:extLst>
              <a:ext uri="{FF2B5EF4-FFF2-40B4-BE49-F238E27FC236}">
                <a16:creationId xmlns:a16="http://schemas.microsoft.com/office/drawing/2014/main" id="{24339324-24AA-0EB0-B3AE-33DF6B3637EE}"/>
              </a:ext>
            </a:extLst>
          </p:cNvPr>
          <p:cNvPicPr>
            <a:picLocks noChangeAspect="1"/>
          </p:cNvPicPr>
          <p:nvPr/>
        </p:nvPicPr>
        <p:blipFill>
          <a:blip r:embed="rId2"/>
          <a:stretch>
            <a:fillRect/>
          </a:stretch>
        </p:blipFill>
        <p:spPr>
          <a:xfrm>
            <a:off x="2458477" y="1270659"/>
            <a:ext cx="8125899" cy="4445709"/>
          </a:xfrm>
          <a:prstGeom prst="rect">
            <a:avLst/>
          </a:prstGeom>
        </p:spPr>
      </p:pic>
      <p:sp>
        <p:nvSpPr>
          <p:cNvPr id="9" name="TextBox 8">
            <a:extLst>
              <a:ext uri="{FF2B5EF4-FFF2-40B4-BE49-F238E27FC236}">
                <a16:creationId xmlns:a16="http://schemas.microsoft.com/office/drawing/2014/main" id="{EC398223-1C4C-7B72-5A7C-FEB41D859373}"/>
              </a:ext>
            </a:extLst>
          </p:cNvPr>
          <p:cNvSpPr txBox="1"/>
          <p:nvPr/>
        </p:nvSpPr>
        <p:spPr>
          <a:xfrm>
            <a:off x="907704" y="1330297"/>
            <a:ext cx="1690526" cy="4851713"/>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选择可变基团</a:t>
            </a:r>
            <a:endPar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自定义</a:t>
            </a:r>
            <a:r>
              <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R</a:t>
            </a: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基团</a:t>
            </a:r>
            <a:endPar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自定义结构片段</a:t>
            </a:r>
            <a:endParaRPr kumimoji="0" 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重复工具</a:t>
            </a:r>
            <a:endParaRPr kumimoji="0" 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取代位置可变</a:t>
            </a:r>
            <a:endParaRPr kumimoji="0" 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锁定工具</a:t>
            </a:r>
            <a:endPar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反应角色标记</a:t>
            </a:r>
            <a:endPar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反应原子标记</a:t>
            </a:r>
            <a:endPar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反应化学键标记</a:t>
            </a:r>
            <a:endParaRPr kumimoji="0" 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p:txBody>
      </p:sp>
      <p:pic>
        <p:nvPicPr>
          <p:cNvPr id="10" name="Picture 9">
            <a:extLst>
              <a:ext uri="{FF2B5EF4-FFF2-40B4-BE49-F238E27FC236}">
                <a16:creationId xmlns:a16="http://schemas.microsoft.com/office/drawing/2014/main" id="{227807F9-B37C-202F-B5C7-060B36E4E459}"/>
              </a:ext>
            </a:extLst>
          </p:cNvPr>
          <p:cNvPicPr>
            <a:picLocks noChangeAspect="1"/>
          </p:cNvPicPr>
          <p:nvPr/>
        </p:nvPicPr>
        <p:blipFill>
          <a:blip r:embed="rId3"/>
          <a:stretch>
            <a:fillRect/>
          </a:stretch>
        </p:blipFill>
        <p:spPr>
          <a:xfrm>
            <a:off x="348142" y="1410431"/>
            <a:ext cx="523801" cy="551861"/>
          </a:xfrm>
          <a:prstGeom prst="rect">
            <a:avLst/>
          </a:prstGeom>
        </p:spPr>
      </p:pic>
      <p:pic>
        <p:nvPicPr>
          <p:cNvPr id="11" name="Picture 10">
            <a:extLst>
              <a:ext uri="{FF2B5EF4-FFF2-40B4-BE49-F238E27FC236}">
                <a16:creationId xmlns:a16="http://schemas.microsoft.com/office/drawing/2014/main" id="{88F0D7F6-99F4-385C-1590-B391A2B17581}"/>
              </a:ext>
            </a:extLst>
          </p:cNvPr>
          <p:cNvPicPr>
            <a:picLocks noChangeAspect="1"/>
          </p:cNvPicPr>
          <p:nvPr/>
        </p:nvPicPr>
        <p:blipFill>
          <a:blip r:embed="rId4"/>
          <a:stretch>
            <a:fillRect/>
          </a:stretch>
        </p:blipFill>
        <p:spPr>
          <a:xfrm>
            <a:off x="335736" y="1913842"/>
            <a:ext cx="595931" cy="551861"/>
          </a:xfrm>
          <a:prstGeom prst="rect">
            <a:avLst/>
          </a:prstGeom>
        </p:spPr>
      </p:pic>
      <p:pic>
        <p:nvPicPr>
          <p:cNvPr id="12" name="Picture 11">
            <a:extLst>
              <a:ext uri="{FF2B5EF4-FFF2-40B4-BE49-F238E27FC236}">
                <a16:creationId xmlns:a16="http://schemas.microsoft.com/office/drawing/2014/main" id="{0BF60DBF-A8D4-5971-6C28-0F182C5B2C9A}"/>
              </a:ext>
            </a:extLst>
          </p:cNvPr>
          <p:cNvPicPr>
            <a:picLocks noChangeAspect="1"/>
          </p:cNvPicPr>
          <p:nvPr/>
        </p:nvPicPr>
        <p:blipFill>
          <a:blip r:embed="rId5"/>
          <a:stretch>
            <a:fillRect/>
          </a:stretch>
        </p:blipFill>
        <p:spPr>
          <a:xfrm>
            <a:off x="311772" y="2879523"/>
            <a:ext cx="595932" cy="595932"/>
          </a:xfrm>
          <a:prstGeom prst="rect">
            <a:avLst/>
          </a:prstGeom>
        </p:spPr>
      </p:pic>
      <p:pic>
        <p:nvPicPr>
          <p:cNvPr id="13" name="Picture 12">
            <a:extLst>
              <a:ext uri="{FF2B5EF4-FFF2-40B4-BE49-F238E27FC236}">
                <a16:creationId xmlns:a16="http://schemas.microsoft.com/office/drawing/2014/main" id="{F0DF6E3B-C951-092F-CB42-B6F2C9E5E089}"/>
              </a:ext>
            </a:extLst>
          </p:cNvPr>
          <p:cNvPicPr>
            <a:picLocks noChangeAspect="1"/>
          </p:cNvPicPr>
          <p:nvPr/>
        </p:nvPicPr>
        <p:blipFill>
          <a:blip r:embed="rId6"/>
          <a:stretch>
            <a:fillRect/>
          </a:stretch>
        </p:blipFill>
        <p:spPr>
          <a:xfrm>
            <a:off x="321297" y="3991560"/>
            <a:ext cx="490690" cy="543264"/>
          </a:xfrm>
          <a:prstGeom prst="rect">
            <a:avLst/>
          </a:prstGeom>
        </p:spPr>
      </p:pic>
      <p:pic>
        <p:nvPicPr>
          <p:cNvPr id="14" name="Picture 13">
            <a:extLst>
              <a:ext uri="{FF2B5EF4-FFF2-40B4-BE49-F238E27FC236}">
                <a16:creationId xmlns:a16="http://schemas.microsoft.com/office/drawing/2014/main" id="{8A45DC09-68E2-5177-A874-673916ABAA2B}"/>
              </a:ext>
            </a:extLst>
          </p:cNvPr>
          <p:cNvPicPr>
            <a:picLocks noChangeAspect="1"/>
          </p:cNvPicPr>
          <p:nvPr/>
        </p:nvPicPr>
        <p:blipFill>
          <a:blip r:embed="rId7"/>
          <a:stretch>
            <a:fillRect/>
          </a:stretch>
        </p:blipFill>
        <p:spPr>
          <a:xfrm>
            <a:off x="330822" y="3431499"/>
            <a:ext cx="532260" cy="532260"/>
          </a:xfrm>
          <a:prstGeom prst="rect">
            <a:avLst/>
          </a:prstGeom>
        </p:spPr>
      </p:pic>
      <p:pic>
        <p:nvPicPr>
          <p:cNvPr id="15" name="Picture 14">
            <a:extLst>
              <a:ext uri="{FF2B5EF4-FFF2-40B4-BE49-F238E27FC236}">
                <a16:creationId xmlns:a16="http://schemas.microsoft.com/office/drawing/2014/main" id="{B34AE428-443B-DD9B-04F7-EA3B6810EDC0}"/>
              </a:ext>
            </a:extLst>
          </p:cNvPr>
          <p:cNvPicPr>
            <a:picLocks noChangeAspect="1"/>
          </p:cNvPicPr>
          <p:nvPr/>
        </p:nvPicPr>
        <p:blipFill>
          <a:blip r:embed="rId8"/>
          <a:stretch>
            <a:fillRect/>
          </a:stretch>
        </p:blipFill>
        <p:spPr>
          <a:xfrm>
            <a:off x="270669" y="4598934"/>
            <a:ext cx="533400" cy="504825"/>
          </a:xfrm>
          <a:prstGeom prst="rect">
            <a:avLst/>
          </a:prstGeom>
        </p:spPr>
      </p:pic>
      <p:pic>
        <p:nvPicPr>
          <p:cNvPr id="16" name="Picture 15">
            <a:extLst>
              <a:ext uri="{FF2B5EF4-FFF2-40B4-BE49-F238E27FC236}">
                <a16:creationId xmlns:a16="http://schemas.microsoft.com/office/drawing/2014/main" id="{A40C8FE0-FC9A-C42C-40FB-1EE292D0303D}"/>
              </a:ext>
            </a:extLst>
          </p:cNvPr>
          <p:cNvPicPr>
            <a:picLocks noChangeAspect="1"/>
          </p:cNvPicPr>
          <p:nvPr/>
        </p:nvPicPr>
        <p:blipFill>
          <a:blip r:embed="rId9"/>
          <a:stretch>
            <a:fillRect/>
          </a:stretch>
        </p:blipFill>
        <p:spPr>
          <a:xfrm>
            <a:off x="280194" y="5124230"/>
            <a:ext cx="552450" cy="571500"/>
          </a:xfrm>
          <a:prstGeom prst="rect">
            <a:avLst/>
          </a:prstGeom>
        </p:spPr>
      </p:pic>
      <p:pic>
        <p:nvPicPr>
          <p:cNvPr id="17" name="Picture 16">
            <a:extLst>
              <a:ext uri="{FF2B5EF4-FFF2-40B4-BE49-F238E27FC236}">
                <a16:creationId xmlns:a16="http://schemas.microsoft.com/office/drawing/2014/main" id="{EE8F32D8-3CBE-1C1D-5363-BEBCB42A195E}"/>
              </a:ext>
            </a:extLst>
          </p:cNvPr>
          <p:cNvPicPr>
            <a:picLocks noChangeAspect="1"/>
          </p:cNvPicPr>
          <p:nvPr/>
        </p:nvPicPr>
        <p:blipFill>
          <a:blip r:embed="rId10"/>
          <a:stretch>
            <a:fillRect/>
          </a:stretch>
        </p:blipFill>
        <p:spPr>
          <a:xfrm>
            <a:off x="274994" y="5653400"/>
            <a:ext cx="548125" cy="539139"/>
          </a:xfrm>
          <a:prstGeom prst="rect">
            <a:avLst/>
          </a:prstGeom>
        </p:spPr>
      </p:pic>
      <p:pic>
        <p:nvPicPr>
          <p:cNvPr id="19" name="Picture 18">
            <a:extLst>
              <a:ext uri="{FF2B5EF4-FFF2-40B4-BE49-F238E27FC236}">
                <a16:creationId xmlns:a16="http://schemas.microsoft.com/office/drawing/2014/main" id="{78E99E2E-3CD8-BD9E-110C-4BAC631570B9}"/>
              </a:ext>
            </a:extLst>
          </p:cNvPr>
          <p:cNvPicPr>
            <a:picLocks noChangeAspect="1"/>
          </p:cNvPicPr>
          <p:nvPr/>
        </p:nvPicPr>
        <p:blipFill>
          <a:blip r:embed="rId11"/>
          <a:stretch>
            <a:fillRect/>
          </a:stretch>
        </p:blipFill>
        <p:spPr>
          <a:xfrm>
            <a:off x="294346" y="2374458"/>
            <a:ext cx="605211" cy="596311"/>
          </a:xfrm>
          <a:prstGeom prst="rect">
            <a:avLst/>
          </a:prstGeom>
        </p:spPr>
      </p:pic>
      <p:sp>
        <p:nvSpPr>
          <p:cNvPr id="21" name="TextBox 20">
            <a:extLst>
              <a:ext uri="{FF2B5EF4-FFF2-40B4-BE49-F238E27FC236}">
                <a16:creationId xmlns:a16="http://schemas.microsoft.com/office/drawing/2014/main" id="{0F3318CC-94A2-4C29-7970-1E1A7D90C6F2}"/>
              </a:ext>
            </a:extLst>
          </p:cNvPr>
          <p:cNvSpPr txBox="1"/>
          <p:nvPr/>
        </p:nvSpPr>
        <p:spPr>
          <a:xfrm>
            <a:off x="11157596" y="2618970"/>
            <a:ext cx="1644004" cy="1620059"/>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不同键型</a:t>
            </a:r>
            <a:endPar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立体键</a:t>
            </a:r>
            <a:endParaRPr kumimoji="0" lang="en-US" altLang="zh-CN"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EZ</a:t>
            </a:r>
            <a:r>
              <a:rPr kumimoji="0" lang="zh-CN" alt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rPr>
              <a:t>锁定</a:t>
            </a:r>
            <a:endParaRPr kumimoji="0" lang="en-US" sz="1400" b="0" i="0" u="none" strike="noStrike" kern="1200" cap="none" spc="0" normalizeH="0" baseline="0" noProof="0" dirty="0">
              <a:ln>
                <a:noFill/>
              </a:ln>
              <a:solidFill>
                <a:srgbClr val="041B2B"/>
              </a:solidFill>
              <a:effectLst/>
              <a:uLnTx/>
              <a:uFillTx/>
              <a:latin typeface="Source Han Sans CN Regular" panose="020B0500000000000000" pitchFamily="34" charset="-128"/>
              <a:ea typeface="Source Han Sans CN Regular" panose="020B0500000000000000" pitchFamily="34" charset="-128"/>
              <a:cs typeface="+mn-cs"/>
            </a:endParaRPr>
          </a:p>
        </p:txBody>
      </p:sp>
      <p:pic>
        <p:nvPicPr>
          <p:cNvPr id="23" name="Picture 22">
            <a:extLst>
              <a:ext uri="{FF2B5EF4-FFF2-40B4-BE49-F238E27FC236}">
                <a16:creationId xmlns:a16="http://schemas.microsoft.com/office/drawing/2014/main" id="{D77354D1-7273-5BC9-379A-6ED51525B607}"/>
              </a:ext>
            </a:extLst>
          </p:cNvPr>
          <p:cNvPicPr>
            <a:picLocks noChangeAspect="1"/>
          </p:cNvPicPr>
          <p:nvPr/>
        </p:nvPicPr>
        <p:blipFill>
          <a:blip r:embed="rId12"/>
          <a:stretch>
            <a:fillRect/>
          </a:stretch>
        </p:blipFill>
        <p:spPr>
          <a:xfrm>
            <a:off x="10731347" y="2805668"/>
            <a:ext cx="413425" cy="375841"/>
          </a:xfrm>
          <a:prstGeom prst="rect">
            <a:avLst/>
          </a:prstGeom>
        </p:spPr>
      </p:pic>
      <p:pic>
        <p:nvPicPr>
          <p:cNvPr id="25" name="Picture 24">
            <a:extLst>
              <a:ext uri="{FF2B5EF4-FFF2-40B4-BE49-F238E27FC236}">
                <a16:creationId xmlns:a16="http://schemas.microsoft.com/office/drawing/2014/main" id="{FD025571-B5F9-29A6-409C-214B39548469}"/>
              </a:ext>
            </a:extLst>
          </p:cNvPr>
          <p:cNvPicPr>
            <a:picLocks noChangeAspect="1"/>
          </p:cNvPicPr>
          <p:nvPr/>
        </p:nvPicPr>
        <p:blipFill>
          <a:blip r:embed="rId13"/>
          <a:stretch>
            <a:fillRect/>
          </a:stretch>
        </p:blipFill>
        <p:spPr>
          <a:xfrm>
            <a:off x="10694892" y="3343926"/>
            <a:ext cx="462704" cy="412227"/>
          </a:xfrm>
          <a:prstGeom prst="rect">
            <a:avLst/>
          </a:prstGeom>
        </p:spPr>
      </p:pic>
      <p:pic>
        <p:nvPicPr>
          <p:cNvPr id="27" name="Picture 26">
            <a:extLst>
              <a:ext uri="{FF2B5EF4-FFF2-40B4-BE49-F238E27FC236}">
                <a16:creationId xmlns:a16="http://schemas.microsoft.com/office/drawing/2014/main" id="{7FF18168-B16B-6046-A29A-F19E046C9972}"/>
              </a:ext>
            </a:extLst>
          </p:cNvPr>
          <p:cNvPicPr>
            <a:picLocks noChangeAspect="1"/>
          </p:cNvPicPr>
          <p:nvPr/>
        </p:nvPicPr>
        <p:blipFill>
          <a:blip r:embed="rId14"/>
          <a:stretch>
            <a:fillRect/>
          </a:stretch>
        </p:blipFill>
        <p:spPr>
          <a:xfrm>
            <a:off x="10694829" y="3894059"/>
            <a:ext cx="449943" cy="424946"/>
          </a:xfrm>
          <a:prstGeom prst="rect">
            <a:avLst/>
          </a:prstGeom>
        </p:spPr>
      </p:pic>
    </p:spTree>
    <p:extLst>
      <p:ext uri="{BB962C8B-B14F-4D97-AF65-F5344CB8AC3E}">
        <p14:creationId xmlns:p14="http://schemas.microsoft.com/office/powerpoint/2010/main" val="705225475"/>
      </p:ext>
    </p:extLst>
  </p:cSld>
  <p:clrMapOvr>
    <a:masterClrMapping/>
  </p:clrMapOvr>
  <p:transition spd="slow">
    <p:push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制剂成分的常见配伍成分</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pic>
        <p:nvPicPr>
          <p:cNvPr id="2" name="Picture 1">
            <a:extLst>
              <a:ext uri="{FF2B5EF4-FFF2-40B4-BE49-F238E27FC236}">
                <a16:creationId xmlns:a16="http://schemas.microsoft.com/office/drawing/2014/main" id="{D46FFEEB-EE8F-4F99-B5C3-FB8C44362D87}"/>
              </a:ext>
            </a:extLst>
          </p:cNvPr>
          <p:cNvPicPr>
            <a:picLocks noChangeAspect="1"/>
          </p:cNvPicPr>
          <p:nvPr/>
        </p:nvPicPr>
        <p:blipFill>
          <a:blip r:embed="rId2"/>
          <a:stretch>
            <a:fillRect/>
          </a:stretch>
        </p:blipFill>
        <p:spPr>
          <a:xfrm>
            <a:off x="1935768" y="1202889"/>
            <a:ext cx="7379685" cy="4862631"/>
          </a:xfrm>
          <a:prstGeom prst="rect">
            <a:avLst/>
          </a:prstGeom>
          <a:ln>
            <a:solidFill>
              <a:schemeClr val="bg1">
                <a:lumMod val="75000"/>
              </a:schemeClr>
            </a:solidFill>
          </a:ln>
        </p:spPr>
      </p:pic>
    </p:spTree>
    <p:extLst>
      <p:ext uri="{BB962C8B-B14F-4D97-AF65-F5344CB8AC3E}">
        <p14:creationId xmlns:p14="http://schemas.microsoft.com/office/powerpoint/2010/main" val="399546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E6109F-19A1-F94E-8FF4-CEB9BE7ABF19}"/>
              </a:ext>
            </a:extLst>
          </p:cNvPr>
          <p:cNvSpPr>
            <a:spLocks noGrp="1"/>
          </p:cNvSpPr>
          <p:nvPr>
            <p:ph type="body" sz="quarter" idx="24"/>
          </p:nvPr>
        </p:nvSpPr>
        <p:spPr/>
        <p:txBody>
          <a:bodyPr/>
          <a:lstStyle/>
          <a:p>
            <a:r>
              <a:rPr lang="zh-CN" altLang="en-US" sz="4400" dirty="0">
                <a:latin typeface="Source Han Sans CN Normal" panose="020B0400000000000000" pitchFamily="34" charset="-128"/>
                <a:ea typeface="Source Han Sans CN Normal" panose="020B0400000000000000" pitchFamily="34" charset="-128"/>
                <a:cs typeface="Arial" panose="020B0604020202020204" pitchFamily="34" charset="0"/>
              </a:rPr>
              <a:t>制剂成分的管控信息</a:t>
            </a:r>
            <a:endParaRPr lang="en-US" sz="4400" dirty="0">
              <a:latin typeface="Source Han Sans CN Normal" panose="020B0400000000000000" pitchFamily="34" charset="-128"/>
              <a:ea typeface="Source Han Sans CN Normal" panose="020B0400000000000000" pitchFamily="34" charset="-128"/>
              <a:cs typeface="Arial" panose="020B0604020202020204" pitchFamily="34" charset="0"/>
            </a:endParaRPr>
          </a:p>
        </p:txBody>
      </p:sp>
      <p:pic>
        <p:nvPicPr>
          <p:cNvPr id="2" name="Picture 1">
            <a:extLst>
              <a:ext uri="{FF2B5EF4-FFF2-40B4-BE49-F238E27FC236}">
                <a16:creationId xmlns:a16="http://schemas.microsoft.com/office/drawing/2014/main" id="{35314310-1086-4C8F-B57D-9E17A7DC6EDA}"/>
              </a:ext>
            </a:extLst>
          </p:cNvPr>
          <p:cNvPicPr>
            <a:picLocks noChangeAspect="1"/>
          </p:cNvPicPr>
          <p:nvPr/>
        </p:nvPicPr>
        <p:blipFill>
          <a:blip r:embed="rId2"/>
          <a:stretch>
            <a:fillRect/>
          </a:stretch>
        </p:blipFill>
        <p:spPr>
          <a:xfrm>
            <a:off x="1963972" y="1205216"/>
            <a:ext cx="7219784" cy="4907565"/>
          </a:xfrm>
          <a:prstGeom prst="rect">
            <a:avLst/>
          </a:prstGeom>
          <a:ln>
            <a:solidFill>
              <a:schemeClr val="bg1">
                <a:lumMod val="75000"/>
              </a:schemeClr>
            </a:solidFill>
          </a:ln>
        </p:spPr>
      </p:pic>
    </p:spTree>
    <p:extLst>
      <p:ext uri="{BB962C8B-B14F-4D97-AF65-F5344CB8AC3E}">
        <p14:creationId xmlns:p14="http://schemas.microsoft.com/office/powerpoint/2010/main" val="276629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0597EF7-C791-4183-A3AF-E8AB2D52FA79}"/>
              </a:ext>
            </a:extLst>
          </p:cNvPr>
          <p:cNvSpPr txBox="1">
            <a:spLocks/>
          </p:cNvSpPr>
          <p:nvPr/>
        </p:nvSpPr>
        <p:spPr>
          <a:xfrm>
            <a:off x="1246981" y="1943172"/>
            <a:ext cx="10402094" cy="685727"/>
          </a:xfrm>
          <a:prstGeom prst="rect">
            <a:avLst/>
          </a:prstGeom>
        </p:spPr>
        <p:txBody>
          <a:bodyPr vert="horz" lIns="0" tIns="144000" rIns="0" bIns="0" rtlCol="0" anchor="t" anchorCtr="0">
            <a:noAutofit/>
          </a:bodyPr>
          <a:lstStyle>
            <a:lvl1pPr marL="0" indent="0" algn="l" defTabSz="914400" rtl="0" eaLnBrk="1" latinLnBrk="0" hangingPunct="1">
              <a:lnSpc>
                <a:spcPct val="80000"/>
              </a:lnSpc>
              <a:spcBef>
                <a:spcPts val="1600"/>
              </a:spcBef>
              <a:buClr>
                <a:srgbClr val="41B6E6"/>
              </a:buClr>
              <a:buSzPct val="200000"/>
              <a:buFont typeface="System Font Regular"/>
              <a:buNone/>
              <a:defRPr sz="4500" b="1" i="0" kern="1200" cap="none" spc="-90" baseline="0">
                <a:solidFill>
                  <a:srgbClr val="0032A0"/>
                </a:solidFill>
                <a:latin typeface="Arial" panose="020B0604020202020204" pitchFamily="34" charset="0"/>
                <a:ea typeface="+mj-ea"/>
                <a:cs typeface="+mj-cs"/>
                <a:sym typeface="Soleil Xb"/>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600"/>
              </a:spcBef>
              <a:spcAft>
                <a:spcPts val="0"/>
              </a:spcAft>
              <a:buClr>
                <a:srgbClr val="41B6E6"/>
              </a:buClr>
              <a:buSzPct val="200000"/>
              <a:buFont typeface="System Font Regular"/>
              <a:buNone/>
              <a:tabLst/>
              <a:defRPr/>
            </a:pPr>
            <a:r>
              <a:rPr kumimoji="0" lang="zh-CN" altLang="en-US" sz="3200" b="0"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通过</a:t>
            </a:r>
            <a:r>
              <a:rPr kumimoji="0" lang="en-US" altLang="zh-CN" sz="3200" b="0"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CAS </a:t>
            </a:r>
            <a:r>
              <a:rPr kumimoji="0" lang="en-US" altLang="zh-CN" sz="3200" b="0" i="0" u="none" strike="noStrike" kern="1200" cap="none" spc="-90" normalizeH="0" baseline="0" noProof="0" dirty="0" err="1">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SciFinder</a:t>
            </a:r>
            <a:r>
              <a:rPr kumimoji="0" lang="en-US" altLang="zh-CN" sz="3200" b="0" i="0" u="none" strike="noStrike" kern="1200" cap="none" spc="-90" normalizeH="0" baseline="30000" noProof="0" dirty="0" err="1">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n</a:t>
            </a:r>
            <a:r>
              <a:rPr kumimoji="0" lang="zh-CN" altLang="en-US" sz="3200" b="0"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文献结果集，也可链接至</a:t>
            </a:r>
            <a:r>
              <a:rPr kumimoji="0" lang="en-US" altLang="zh-CN" sz="3200" b="0"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CAS </a:t>
            </a:r>
            <a:r>
              <a:rPr kumimoji="0" lang="en-US" altLang="zh-CN" sz="3200" b="0" i="0" u="none" strike="noStrike" kern="1200" cap="none" spc="-90" normalizeH="0" baseline="0" noProof="0" dirty="0" err="1">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Formulus</a:t>
            </a:r>
            <a:r>
              <a:rPr kumimoji="0" lang="zh-CN" altLang="en-US" sz="3200" b="0"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获取制剂详情</a:t>
            </a:r>
            <a:endParaRPr kumimoji="0" lang="en-US" sz="3200" b="0"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endParaRPr>
          </a:p>
        </p:txBody>
      </p:sp>
    </p:spTree>
    <p:extLst>
      <p:ext uri="{BB962C8B-B14F-4D97-AF65-F5344CB8AC3E}">
        <p14:creationId xmlns:p14="http://schemas.microsoft.com/office/powerpoint/2010/main" val="185389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0597EF7-C791-4183-A3AF-E8AB2D52FA79}"/>
              </a:ext>
            </a:extLst>
          </p:cNvPr>
          <p:cNvSpPr txBox="1">
            <a:spLocks/>
          </p:cNvSpPr>
          <p:nvPr/>
        </p:nvSpPr>
        <p:spPr>
          <a:xfrm>
            <a:off x="635001" y="228673"/>
            <a:ext cx="10709274" cy="587878"/>
          </a:xfrm>
          <a:prstGeom prst="rect">
            <a:avLst/>
          </a:prstGeom>
        </p:spPr>
        <p:txBody>
          <a:bodyPr vert="horz" lIns="0" tIns="144000" rIns="0" bIns="0" rtlCol="0" anchor="t" anchorCtr="0">
            <a:noAutofit/>
          </a:bodyPr>
          <a:lstStyle>
            <a:lvl1pPr marL="0" indent="0" algn="l" defTabSz="914400" rtl="0" eaLnBrk="1" latinLnBrk="0" hangingPunct="1">
              <a:lnSpc>
                <a:spcPct val="80000"/>
              </a:lnSpc>
              <a:spcBef>
                <a:spcPts val="1600"/>
              </a:spcBef>
              <a:buClr>
                <a:srgbClr val="41B6E6"/>
              </a:buClr>
              <a:buSzPct val="200000"/>
              <a:buFont typeface="System Font Regular"/>
              <a:buNone/>
              <a:defRPr sz="4500" b="1" i="0" kern="1200" cap="none" spc="-90" baseline="0">
                <a:solidFill>
                  <a:srgbClr val="0032A0"/>
                </a:solidFill>
                <a:latin typeface="Arial" panose="020B0604020202020204" pitchFamily="34" charset="0"/>
                <a:ea typeface="+mj-ea"/>
                <a:cs typeface="+mj-cs"/>
                <a:sym typeface="Soleil Xb"/>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600"/>
              </a:spcBef>
              <a:spcAft>
                <a:spcPts val="0"/>
              </a:spcAft>
              <a:buClr>
                <a:srgbClr val="41B6E6"/>
              </a:buClr>
              <a:buSzPct val="200000"/>
              <a:buFont typeface="System Font Regular"/>
              <a:buNone/>
              <a:tabLst/>
              <a:defRPr/>
            </a:pP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在文献结果集中，通过</a:t>
            </a:r>
            <a:r>
              <a:rPr kumimoji="0" lang="en-US" altLang="zh-CN"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CAS Solutions</a:t>
            </a: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，选择</a:t>
            </a:r>
            <a:r>
              <a:rPr kumimoji="0" lang="en-US" altLang="zh-CN"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CAS </a:t>
            </a:r>
            <a:r>
              <a:rPr kumimoji="0" lang="en-US" altLang="zh-CN" sz="4400" b="1" i="0" u="none" strike="noStrike" kern="1200" cap="none" spc="-90" normalizeH="0" baseline="0" noProof="0" dirty="0" err="1">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Formulus</a:t>
            </a: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可查看文献中的制剂详情</a:t>
            </a:r>
            <a:endParaRPr kumimoji="0" 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endParaRPr>
          </a:p>
        </p:txBody>
      </p:sp>
      <p:pic>
        <p:nvPicPr>
          <p:cNvPr id="3" name="Picture 2">
            <a:extLst>
              <a:ext uri="{FF2B5EF4-FFF2-40B4-BE49-F238E27FC236}">
                <a16:creationId xmlns:a16="http://schemas.microsoft.com/office/drawing/2014/main" id="{A47A57FA-9B52-4E9B-B951-24FCF9AD9ABF}"/>
              </a:ext>
            </a:extLst>
          </p:cNvPr>
          <p:cNvPicPr>
            <a:picLocks noChangeAspect="1"/>
          </p:cNvPicPr>
          <p:nvPr/>
        </p:nvPicPr>
        <p:blipFill>
          <a:blip r:embed="rId2"/>
          <a:stretch>
            <a:fillRect/>
          </a:stretch>
        </p:blipFill>
        <p:spPr>
          <a:xfrm>
            <a:off x="749301" y="1481248"/>
            <a:ext cx="7575549" cy="4935584"/>
          </a:xfrm>
          <a:prstGeom prst="rect">
            <a:avLst/>
          </a:prstGeom>
          <a:ln>
            <a:solidFill>
              <a:schemeClr val="bg1">
                <a:lumMod val="65000"/>
              </a:schemeClr>
            </a:solidFill>
          </a:ln>
        </p:spPr>
      </p:pic>
      <p:sp>
        <p:nvSpPr>
          <p:cNvPr id="5" name="Rectangle 4">
            <a:extLst>
              <a:ext uri="{FF2B5EF4-FFF2-40B4-BE49-F238E27FC236}">
                <a16:creationId xmlns:a16="http://schemas.microsoft.com/office/drawing/2014/main" id="{3A33D5B5-2631-4554-A8F9-234545D0B9EA}"/>
              </a:ext>
            </a:extLst>
          </p:cNvPr>
          <p:cNvSpPr/>
          <p:nvPr/>
        </p:nvSpPr>
        <p:spPr>
          <a:xfrm>
            <a:off x="799458" y="4305300"/>
            <a:ext cx="1581792" cy="2009775"/>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D04B5EF-CD92-4023-81DA-274662598085}"/>
              </a:ext>
            </a:extLst>
          </p:cNvPr>
          <p:cNvSpPr txBox="1"/>
          <p:nvPr/>
        </p:nvSpPr>
        <p:spPr>
          <a:xfrm>
            <a:off x="8482602" y="2243975"/>
            <a:ext cx="336649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文献检索主题：</a:t>
            </a:r>
            <a:r>
              <a:rPr kumimoji="0" lang="en-US" sz="18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nanoliposome and chitosan and ("drug delivery" or carrier)</a:t>
            </a:r>
          </a:p>
        </p:txBody>
      </p:sp>
    </p:spTree>
    <p:extLst>
      <p:ext uri="{BB962C8B-B14F-4D97-AF65-F5344CB8AC3E}">
        <p14:creationId xmlns:p14="http://schemas.microsoft.com/office/powerpoint/2010/main" val="3047606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0597EF7-C791-4183-A3AF-E8AB2D52FA79}"/>
              </a:ext>
            </a:extLst>
          </p:cNvPr>
          <p:cNvSpPr txBox="1">
            <a:spLocks/>
          </p:cNvSpPr>
          <p:nvPr/>
        </p:nvSpPr>
        <p:spPr>
          <a:xfrm>
            <a:off x="635001" y="228673"/>
            <a:ext cx="10709274" cy="587878"/>
          </a:xfrm>
          <a:prstGeom prst="rect">
            <a:avLst/>
          </a:prstGeom>
        </p:spPr>
        <p:txBody>
          <a:bodyPr vert="horz" lIns="0" tIns="144000" rIns="0" bIns="0" rtlCol="0" anchor="t" anchorCtr="0">
            <a:noAutofit/>
          </a:bodyPr>
          <a:lstStyle>
            <a:lvl1pPr marL="0" indent="0" algn="l" defTabSz="914400" rtl="0" eaLnBrk="1" latinLnBrk="0" hangingPunct="1">
              <a:lnSpc>
                <a:spcPct val="80000"/>
              </a:lnSpc>
              <a:spcBef>
                <a:spcPts val="1600"/>
              </a:spcBef>
              <a:buClr>
                <a:srgbClr val="41B6E6"/>
              </a:buClr>
              <a:buSzPct val="200000"/>
              <a:buFont typeface="System Font Regular"/>
              <a:buNone/>
              <a:defRPr sz="4500" b="1" i="0" kern="1200" cap="none" spc="-90" baseline="0">
                <a:solidFill>
                  <a:srgbClr val="0032A0"/>
                </a:solidFill>
                <a:latin typeface="Arial" panose="020B0604020202020204" pitchFamily="34" charset="0"/>
                <a:ea typeface="+mj-ea"/>
                <a:cs typeface="+mj-cs"/>
                <a:sym typeface="Soleil Xb"/>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600"/>
              </a:spcBef>
              <a:spcAft>
                <a:spcPts val="0"/>
              </a:spcAft>
              <a:buClr>
                <a:srgbClr val="41B6E6"/>
              </a:buClr>
              <a:buSzPct val="200000"/>
              <a:buFont typeface="System Font Regular"/>
              <a:buNone/>
              <a:tabLst/>
              <a:defRPr/>
            </a:pPr>
            <a:endParaRPr kumimoji="0" lang="en-US" sz="45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mj-cs"/>
              <a:sym typeface="Soleil Xb"/>
            </a:endParaRPr>
          </a:p>
        </p:txBody>
      </p:sp>
      <p:pic>
        <p:nvPicPr>
          <p:cNvPr id="6" name="Picture 5">
            <a:extLst>
              <a:ext uri="{FF2B5EF4-FFF2-40B4-BE49-F238E27FC236}">
                <a16:creationId xmlns:a16="http://schemas.microsoft.com/office/drawing/2014/main" id="{54881516-0980-4BE8-B3C3-5E03A43AE088}"/>
              </a:ext>
            </a:extLst>
          </p:cNvPr>
          <p:cNvPicPr>
            <a:picLocks noChangeAspect="1"/>
          </p:cNvPicPr>
          <p:nvPr/>
        </p:nvPicPr>
        <p:blipFill>
          <a:blip r:embed="rId2"/>
          <a:stretch>
            <a:fillRect/>
          </a:stretch>
        </p:blipFill>
        <p:spPr>
          <a:xfrm>
            <a:off x="406706" y="197684"/>
            <a:ext cx="8708719" cy="6204495"/>
          </a:xfrm>
          <a:prstGeom prst="rect">
            <a:avLst/>
          </a:prstGeom>
          <a:ln>
            <a:solidFill>
              <a:schemeClr val="bg1">
                <a:lumMod val="65000"/>
              </a:schemeClr>
            </a:solidFill>
          </a:ln>
        </p:spPr>
      </p:pic>
      <p:sp>
        <p:nvSpPr>
          <p:cNvPr id="9" name="Rectangle 8">
            <a:extLst>
              <a:ext uri="{FF2B5EF4-FFF2-40B4-BE49-F238E27FC236}">
                <a16:creationId xmlns:a16="http://schemas.microsoft.com/office/drawing/2014/main" id="{C661AA3E-4CDD-4A0A-A783-4DF3B4BF2A68}"/>
              </a:ext>
            </a:extLst>
          </p:cNvPr>
          <p:cNvSpPr/>
          <p:nvPr/>
        </p:nvSpPr>
        <p:spPr>
          <a:xfrm>
            <a:off x="2419350" y="6044991"/>
            <a:ext cx="1457325" cy="347663"/>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36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0597EF7-C791-4183-A3AF-E8AB2D52FA79}"/>
              </a:ext>
            </a:extLst>
          </p:cNvPr>
          <p:cNvSpPr txBox="1">
            <a:spLocks/>
          </p:cNvSpPr>
          <p:nvPr/>
        </p:nvSpPr>
        <p:spPr>
          <a:xfrm>
            <a:off x="635001" y="228673"/>
            <a:ext cx="10709274" cy="587878"/>
          </a:xfrm>
          <a:prstGeom prst="rect">
            <a:avLst/>
          </a:prstGeom>
        </p:spPr>
        <p:txBody>
          <a:bodyPr vert="horz" lIns="0" tIns="144000" rIns="0" bIns="0" rtlCol="0" anchor="t" anchorCtr="0">
            <a:noAutofit/>
          </a:bodyPr>
          <a:lstStyle>
            <a:lvl1pPr marL="0" indent="0" algn="l" defTabSz="914400" rtl="0" eaLnBrk="1" latinLnBrk="0" hangingPunct="1">
              <a:lnSpc>
                <a:spcPct val="80000"/>
              </a:lnSpc>
              <a:spcBef>
                <a:spcPts val="1600"/>
              </a:spcBef>
              <a:buClr>
                <a:srgbClr val="41B6E6"/>
              </a:buClr>
              <a:buSzPct val="200000"/>
              <a:buFont typeface="System Font Regular"/>
              <a:buNone/>
              <a:defRPr sz="4500" b="1" i="0" kern="1200" cap="none" spc="-90" baseline="0">
                <a:solidFill>
                  <a:srgbClr val="0032A0"/>
                </a:solidFill>
                <a:latin typeface="Arial" panose="020B0604020202020204" pitchFamily="34" charset="0"/>
                <a:ea typeface="+mj-ea"/>
                <a:cs typeface="+mj-cs"/>
                <a:sym typeface="Soleil Xb"/>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600"/>
              </a:spcBef>
              <a:spcAft>
                <a:spcPts val="0"/>
              </a:spcAft>
              <a:buClr>
                <a:srgbClr val="41B6E6"/>
              </a:buClr>
              <a:buSzPct val="200000"/>
              <a:buFont typeface="System Font Regular"/>
              <a:buNone/>
              <a:tabLst/>
              <a:defRPr/>
            </a:pP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链接至</a:t>
            </a:r>
            <a:r>
              <a:rPr kumimoji="0" lang="en-US" altLang="zh-CN"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CAS </a:t>
            </a:r>
            <a:r>
              <a:rPr kumimoji="0" lang="en-US" altLang="zh-CN" sz="4400" b="1" i="0" u="none" strike="noStrike" kern="1200" cap="none" spc="-90" normalizeH="0" baseline="0" noProof="0" dirty="0" err="1">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Formulus</a:t>
            </a: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查看制剂详情</a:t>
            </a:r>
            <a:endParaRPr kumimoji="0" 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endParaRPr>
          </a:p>
        </p:txBody>
      </p:sp>
      <p:pic>
        <p:nvPicPr>
          <p:cNvPr id="3" name="Picture 2">
            <a:extLst>
              <a:ext uri="{FF2B5EF4-FFF2-40B4-BE49-F238E27FC236}">
                <a16:creationId xmlns:a16="http://schemas.microsoft.com/office/drawing/2014/main" id="{98A54DD2-DE7A-46AB-BE52-DDA26AA2B0BB}"/>
              </a:ext>
            </a:extLst>
          </p:cNvPr>
          <p:cNvPicPr>
            <a:picLocks noChangeAspect="1"/>
          </p:cNvPicPr>
          <p:nvPr/>
        </p:nvPicPr>
        <p:blipFill>
          <a:blip r:embed="rId2"/>
          <a:stretch>
            <a:fillRect/>
          </a:stretch>
        </p:blipFill>
        <p:spPr>
          <a:xfrm>
            <a:off x="284215" y="917581"/>
            <a:ext cx="5907035" cy="5514975"/>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6EF199CA-4F95-46C7-A1B4-9F5BEBACB32F}"/>
              </a:ext>
            </a:extLst>
          </p:cNvPr>
          <p:cNvPicPr>
            <a:picLocks noChangeAspect="1"/>
          </p:cNvPicPr>
          <p:nvPr/>
        </p:nvPicPr>
        <p:blipFill>
          <a:blip r:embed="rId3"/>
          <a:stretch>
            <a:fillRect/>
          </a:stretch>
        </p:blipFill>
        <p:spPr>
          <a:xfrm>
            <a:off x="6008688" y="1102338"/>
            <a:ext cx="5907035" cy="4552913"/>
          </a:xfrm>
          <a:prstGeom prst="rect">
            <a:avLst/>
          </a:prstGeom>
          <a:ln>
            <a:solidFill>
              <a:schemeClr val="bg1">
                <a:lumMod val="65000"/>
              </a:schemeClr>
            </a:solidFill>
          </a:ln>
        </p:spPr>
      </p:pic>
      <p:sp>
        <p:nvSpPr>
          <p:cNvPr id="7" name="Arrow: Right 6">
            <a:extLst>
              <a:ext uri="{FF2B5EF4-FFF2-40B4-BE49-F238E27FC236}">
                <a16:creationId xmlns:a16="http://schemas.microsoft.com/office/drawing/2014/main" id="{38D27E99-E145-485E-9ECF-01CC5C140F1E}"/>
              </a:ext>
            </a:extLst>
          </p:cNvPr>
          <p:cNvSpPr/>
          <p:nvPr/>
        </p:nvSpPr>
        <p:spPr>
          <a:xfrm>
            <a:off x="5457825" y="1729805"/>
            <a:ext cx="381000" cy="419100"/>
          </a:xfrm>
          <a:prstGeom prst="rightArrow">
            <a:avLst/>
          </a:prstGeom>
          <a:solidFill>
            <a:srgbClr val="41B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A61E2B6-A808-4BB0-A8FA-8480581ECB17}"/>
              </a:ext>
            </a:extLst>
          </p:cNvPr>
          <p:cNvSpPr/>
          <p:nvPr/>
        </p:nvSpPr>
        <p:spPr>
          <a:xfrm>
            <a:off x="476250" y="1812626"/>
            <a:ext cx="1457325" cy="241029"/>
          </a:xfrm>
          <a:prstGeom prst="rect">
            <a:avLst/>
          </a:prstGeom>
          <a:noFill/>
          <a:ln w="28575">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F6691D9-BD25-450B-B4AE-329D04FDD6A0}"/>
              </a:ext>
            </a:extLst>
          </p:cNvPr>
          <p:cNvSpPr txBox="1"/>
          <p:nvPr/>
        </p:nvSpPr>
        <p:spPr>
          <a:xfrm flipH="1">
            <a:off x="6875144" y="5655251"/>
            <a:ext cx="2554606" cy="369332"/>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Source Han Sans CN Light" panose="020B0300000000000000" pitchFamily="34" charset="-128"/>
                <a:ea typeface="Source Han Sans CN Light" panose="020B0300000000000000" pitchFamily="34" charset="-128"/>
                <a:cs typeface="+mn-cs"/>
              </a:rPr>
              <a:t>制剂成分、功能、用量</a:t>
            </a:r>
            <a:endParaRPr kumimoji="0" lang="en-US" sz="1800" b="0" i="0" u="none" strike="noStrike" kern="1200" cap="none" spc="0" normalizeH="0" baseline="0" noProof="0" dirty="0">
              <a:ln>
                <a:noFill/>
              </a:ln>
              <a:solidFill>
                <a:srgbClr val="FFFFFF"/>
              </a:solidFill>
              <a:effectLst/>
              <a:uLnTx/>
              <a:uFillTx/>
              <a:latin typeface="Source Han Sans CN Light" panose="020B0300000000000000" pitchFamily="34" charset="-128"/>
              <a:ea typeface="Source Han Sans CN Light" panose="020B0300000000000000" pitchFamily="34" charset="-128"/>
              <a:cs typeface="+mn-cs"/>
            </a:endParaRPr>
          </a:p>
        </p:txBody>
      </p:sp>
      <p:sp>
        <p:nvSpPr>
          <p:cNvPr id="10" name="TextBox 9">
            <a:extLst>
              <a:ext uri="{FF2B5EF4-FFF2-40B4-BE49-F238E27FC236}">
                <a16:creationId xmlns:a16="http://schemas.microsoft.com/office/drawing/2014/main" id="{1FCC38EB-28AE-4F9C-8D06-D22D0239F574}"/>
              </a:ext>
            </a:extLst>
          </p:cNvPr>
          <p:cNvSpPr txBox="1"/>
          <p:nvPr/>
        </p:nvSpPr>
        <p:spPr>
          <a:xfrm flipH="1">
            <a:off x="8152447" y="2588201"/>
            <a:ext cx="1762115" cy="369332"/>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Source Han Sans CN Light" panose="020B0300000000000000" pitchFamily="34" charset="-128"/>
                <a:ea typeface="Source Han Sans CN Light" panose="020B0300000000000000" pitchFamily="34" charset="-128"/>
                <a:cs typeface="+mn-cs"/>
              </a:rPr>
              <a:t>制剂信息概述</a:t>
            </a:r>
            <a:endParaRPr kumimoji="0" lang="en-US" sz="1800" b="0" i="0" u="none" strike="noStrike" kern="1200" cap="none" spc="0" normalizeH="0" baseline="0" noProof="0" dirty="0">
              <a:ln>
                <a:noFill/>
              </a:ln>
              <a:solidFill>
                <a:srgbClr val="FFFFFF"/>
              </a:solidFill>
              <a:effectLst/>
              <a:uLnTx/>
              <a:uFillTx/>
              <a:latin typeface="Source Han Sans CN Light" panose="020B0300000000000000" pitchFamily="34" charset="-128"/>
              <a:ea typeface="Source Han Sans CN Light" panose="020B0300000000000000" pitchFamily="34" charset="-128"/>
              <a:cs typeface="+mn-cs"/>
            </a:endParaRPr>
          </a:p>
        </p:txBody>
      </p:sp>
    </p:spTree>
    <p:extLst>
      <p:ext uri="{BB962C8B-B14F-4D97-AF65-F5344CB8AC3E}">
        <p14:creationId xmlns:p14="http://schemas.microsoft.com/office/powerpoint/2010/main" val="69398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0597EF7-C791-4183-A3AF-E8AB2D52FA79}"/>
              </a:ext>
            </a:extLst>
          </p:cNvPr>
          <p:cNvSpPr txBox="1">
            <a:spLocks/>
          </p:cNvSpPr>
          <p:nvPr/>
        </p:nvSpPr>
        <p:spPr>
          <a:xfrm>
            <a:off x="635001" y="228673"/>
            <a:ext cx="10709274" cy="587878"/>
          </a:xfrm>
          <a:prstGeom prst="rect">
            <a:avLst/>
          </a:prstGeom>
        </p:spPr>
        <p:txBody>
          <a:bodyPr vert="horz" lIns="0" tIns="144000" rIns="0" bIns="0" rtlCol="0" anchor="t" anchorCtr="0">
            <a:noAutofit/>
          </a:bodyPr>
          <a:lstStyle>
            <a:lvl1pPr marL="0" indent="0" algn="l" defTabSz="914400" rtl="0" eaLnBrk="1" latinLnBrk="0" hangingPunct="1">
              <a:lnSpc>
                <a:spcPct val="80000"/>
              </a:lnSpc>
              <a:spcBef>
                <a:spcPts val="1600"/>
              </a:spcBef>
              <a:buClr>
                <a:srgbClr val="41B6E6"/>
              </a:buClr>
              <a:buSzPct val="200000"/>
              <a:buFont typeface="System Font Regular"/>
              <a:buNone/>
              <a:defRPr sz="4500" b="1" i="0" kern="1200" cap="none" spc="-90" baseline="0">
                <a:solidFill>
                  <a:srgbClr val="0032A0"/>
                </a:solidFill>
                <a:latin typeface="Arial" panose="020B0604020202020204" pitchFamily="34" charset="0"/>
                <a:ea typeface="+mj-ea"/>
                <a:cs typeface="+mj-cs"/>
                <a:sym typeface="Soleil Xb"/>
              </a:defRPr>
            </a:lvl1pPr>
            <a:lvl2pPr marL="6858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1200"/>
              </a:spcBef>
              <a:buClr>
                <a:srgbClr val="41B6E6"/>
              </a:buClr>
              <a:buSzPct val="200000"/>
              <a:buFont typeface="System Font Regular"/>
              <a:buChar char="-"/>
              <a:defRPr sz="2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600"/>
              </a:spcBef>
              <a:spcAft>
                <a:spcPts val="0"/>
              </a:spcAft>
              <a:buClr>
                <a:srgbClr val="41B6E6"/>
              </a:buClr>
              <a:buSzPct val="200000"/>
              <a:buFont typeface="System Font Regular"/>
              <a:buNone/>
              <a:tabLst/>
              <a:defRPr/>
            </a:pPr>
            <a:r>
              <a:rPr kumimoji="0" lang="en-US" altLang="zh-CN"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CAS </a:t>
            </a:r>
            <a:r>
              <a:rPr kumimoji="0" lang="en-US" altLang="zh-CN" sz="4400" b="1" i="0" u="none" strike="noStrike" kern="1200" cap="none" spc="-90" normalizeH="0" baseline="0" noProof="0" dirty="0" err="1">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Formulus</a:t>
            </a:r>
            <a:r>
              <a:rPr kumimoji="0" lang="zh-CN" alt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rPr>
              <a:t>中的制剂详情</a:t>
            </a:r>
            <a:endParaRPr kumimoji="0" lang="en-US" sz="4400" b="1" i="0" u="none" strike="noStrike" kern="1200" cap="none" spc="-90" normalizeH="0" baseline="0" noProof="0" dirty="0">
              <a:ln>
                <a:noFill/>
              </a:ln>
              <a:solidFill>
                <a:srgbClr val="0032A0"/>
              </a:solidFill>
              <a:effectLst/>
              <a:uLnTx/>
              <a:uFillTx/>
              <a:latin typeface="Source Han Sans CN Normal" panose="020B0400000000000000" pitchFamily="34" charset="-128"/>
              <a:ea typeface="Source Han Sans CN Normal" panose="020B0400000000000000" pitchFamily="34" charset="-128"/>
              <a:cs typeface="Arial" panose="020B0604020202020204" pitchFamily="34" charset="0"/>
              <a:sym typeface="Soleil Xb"/>
            </a:endParaRPr>
          </a:p>
        </p:txBody>
      </p:sp>
      <p:pic>
        <p:nvPicPr>
          <p:cNvPr id="3" name="Picture 2">
            <a:extLst>
              <a:ext uri="{FF2B5EF4-FFF2-40B4-BE49-F238E27FC236}">
                <a16:creationId xmlns:a16="http://schemas.microsoft.com/office/drawing/2014/main" id="{22B4C221-104A-4BD0-AD6E-B8DBF4FAC5A7}"/>
              </a:ext>
            </a:extLst>
          </p:cNvPr>
          <p:cNvPicPr>
            <a:picLocks noChangeAspect="1"/>
          </p:cNvPicPr>
          <p:nvPr/>
        </p:nvPicPr>
        <p:blipFill>
          <a:blip r:embed="rId2"/>
          <a:stretch>
            <a:fillRect/>
          </a:stretch>
        </p:blipFill>
        <p:spPr>
          <a:xfrm>
            <a:off x="85725" y="1092494"/>
            <a:ext cx="6463807" cy="4451056"/>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3E2B76A8-B7F8-4672-A2B4-D915AD3C73A4}"/>
              </a:ext>
            </a:extLst>
          </p:cNvPr>
          <p:cNvPicPr>
            <a:picLocks noChangeAspect="1"/>
          </p:cNvPicPr>
          <p:nvPr/>
        </p:nvPicPr>
        <p:blipFill>
          <a:blip r:embed="rId3"/>
          <a:stretch>
            <a:fillRect/>
          </a:stretch>
        </p:blipFill>
        <p:spPr>
          <a:xfrm>
            <a:off x="6623197" y="1685925"/>
            <a:ext cx="5540228" cy="3714750"/>
          </a:xfrm>
          <a:prstGeom prst="rect">
            <a:avLst/>
          </a:prstGeom>
          <a:ln>
            <a:solidFill>
              <a:schemeClr val="bg1">
                <a:lumMod val="65000"/>
              </a:schemeClr>
            </a:solidFill>
          </a:ln>
        </p:spPr>
      </p:pic>
      <p:sp>
        <p:nvSpPr>
          <p:cNvPr id="7" name="TextBox 6">
            <a:extLst>
              <a:ext uri="{FF2B5EF4-FFF2-40B4-BE49-F238E27FC236}">
                <a16:creationId xmlns:a16="http://schemas.microsoft.com/office/drawing/2014/main" id="{050D8EB6-CBAA-4EB1-A30F-451606D6BF9E}"/>
              </a:ext>
            </a:extLst>
          </p:cNvPr>
          <p:cNvSpPr txBox="1"/>
          <p:nvPr/>
        </p:nvSpPr>
        <p:spPr>
          <a:xfrm flipH="1">
            <a:off x="6867280" y="1212733"/>
            <a:ext cx="2554606" cy="369332"/>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Source Han Sans CN Light" panose="020B0300000000000000" pitchFamily="34" charset="-128"/>
                <a:ea typeface="Source Han Sans CN Light" panose="020B0300000000000000" pitchFamily="34" charset="-128"/>
                <a:cs typeface="+mn-cs"/>
              </a:rPr>
              <a:t>工艺、活性信息</a:t>
            </a:r>
            <a:endParaRPr kumimoji="0" lang="en-US" sz="1800" b="0" i="0" u="none" strike="noStrike" kern="1200" cap="none" spc="0" normalizeH="0" baseline="0" noProof="0" dirty="0">
              <a:ln>
                <a:noFill/>
              </a:ln>
              <a:solidFill>
                <a:srgbClr val="FFFFFF"/>
              </a:solidFill>
              <a:effectLst/>
              <a:uLnTx/>
              <a:uFillTx/>
              <a:latin typeface="Source Han Sans CN Light" panose="020B0300000000000000" pitchFamily="34" charset="-128"/>
              <a:ea typeface="Source Han Sans CN Light" panose="020B0300000000000000" pitchFamily="34" charset="-128"/>
              <a:cs typeface="+mn-cs"/>
            </a:endParaRPr>
          </a:p>
        </p:txBody>
      </p:sp>
    </p:spTree>
    <p:extLst>
      <p:ext uri="{BB962C8B-B14F-4D97-AF65-F5344CB8AC3E}">
        <p14:creationId xmlns:p14="http://schemas.microsoft.com/office/powerpoint/2010/main" val="3430569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2FBEBD-751A-F215-8308-27D9352F1257}"/>
              </a:ext>
            </a:extLst>
          </p:cNvPr>
          <p:cNvSpPr>
            <a:spLocks noGrp="1"/>
          </p:cNvSpPr>
          <p:nvPr>
            <p:ph idx="4294967295"/>
          </p:nvPr>
        </p:nvSpPr>
        <p:spPr>
          <a:xfrm>
            <a:off x="496889" y="670698"/>
            <a:ext cx="5437186" cy="2651924"/>
          </a:xfrm>
        </p:spPr>
        <p:txBody>
          <a:bodyPr anchor="t"/>
          <a:lstStyle/>
          <a:p>
            <a:pPr marL="0" indent="0">
              <a:lnSpc>
                <a:spcPct val="90000"/>
              </a:lnSpc>
              <a:buNone/>
            </a:pPr>
            <a:r>
              <a:rPr lang="en-US" sz="4000" b="1" dirty="0">
                <a:solidFill>
                  <a:schemeClr val="bg1"/>
                </a:solidFill>
              </a:rPr>
              <a:t>Between problems and progress </a:t>
            </a:r>
            <a:r>
              <a:rPr lang="en-US" sz="4000" b="1" dirty="0">
                <a:solidFill>
                  <a:srgbClr val="FFC72C"/>
                </a:solidFill>
              </a:rPr>
              <a:t>are connections that matter</a:t>
            </a:r>
            <a:br>
              <a:rPr lang="en-US" sz="4000" b="1" dirty="0">
                <a:solidFill>
                  <a:srgbClr val="FFC72C"/>
                </a:solidFill>
              </a:rPr>
            </a:br>
            <a:r>
              <a:rPr lang="en-US" sz="4000" b="1" dirty="0"/>
              <a:t>are connections that matter</a:t>
            </a:r>
          </a:p>
        </p:txBody>
      </p:sp>
      <p:sp>
        <p:nvSpPr>
          <p:cNvPr id="12" name="Text Placeholder 11">
            <a:extLst>
              <a:ext uri="{FF2B5EF4-FFF2-40B4-BE49-F238E27FC236}">
                <a16:creationId xmlns:a16="http://schemas.microsoft.com/office/drawing/2014/main" id="{5C1FDC41-EFAD-38C2-430C-09A1A75964D3}"/>
              </a:ext>
            </a:extLst>
          </p:cNvPr>
          <p:cNvSpPr>
            <a:spLocks noGrp="1"/>
          </p:cNvSpPr>
          <p:nvPr>
            <p:ph type="body" sz="quarter" idx="4294967295"/>
          </p:nvPr>
        </p:nvSpPr>
        <p:spPr>
          <a:xfrm>
            <a:off x="1059641" y="3817658"/>
            <a:ext cx="4311681" cy="1040772"/>
          </a:xfrm>
        </p:spPr>
        <p:txBody>
          <a:bodyPr/>
          <a:lstStyle/>
          <a:p>
            <a:pPr marL="0" indent="0">
              <a:lnSpc>
                <a:spcPct val="100000"/>
              </a:lnSpc>
              <a:buNone/>
            </a:pPr>
            <a:r>
              <a:rPr lang="zh-CN" altLang="en-US" dirty="0">
                <a:solidFill>
                  <a:srgbClr val="41B6E6"/>
                </a:solidFill>
                <a:ea typeface="Open Sans" panose="020B0606030504020204" pitchFamily="34" charset="0"/>
              </a:rPr>
              <a:t>钱欣</a:t>
            </a:r>
            <a:br>
              <a:rPr lang="en-US" b="0" dirty="0">
                <a:solidFill>
                  <a:srgbClr val="FFC72C"/>
                </a:solidFill>
                <a:ea typeface="Open Sans" panose="020B0606030504020204" pitchFamily="34" charset="0"/>
              </a:rPr>
            </a:br>
            <a:r>
              <a:rPr lang="en-US" sz="1600" dirty="0">
                <a:solidFill>
                  <a:srgbClr val="FFC72C"/>
                </a:solidFill>
                <a:ea typeface="Open Sans" panose="020B0606030504020204" pitchFamily="34" charset="0"/>
              </a:rPr>
              <a:t>P</a:t>
            </a:r>
            <a:r>
              <a:rPr lang="en-US" altLang="zh-CN" sz="1600" dirty="0">
                <a:solidFill>
                  <a:srgbClr val="FFC72C"/>
                </a:solidFill>
                <a:ea typeface="Open Sans" panose="020B0606030504020204" pitchFamily="34" charset="0"/>
              </a:rPr>
              <a:t>h.D., Sr. Customer Success Specialist</a:t>
            </a:r>
            <a:br>
              <a:rPr lang="en-US" sz="1600" b="0" dirty="0">
                <a:solidFill>
                  <a:srgbClr val="FFFFFF"/>
                </a:solidFill>
                <a:ea typeface="Open Sans" panose="020B0606030504020204" pitchFamily="34" charset="0"/>
              </a:rPr>
            </a:br>
            <a:r>
              <a:rPr lang="zh-CN" altLang="en-US" b="0" dirty="0">
                <a:solidFill>
                  <a:srgbClr val="FFFFFF"/>
                </a:solidFill>
                <a:ea typeface="Open Sans" panose="020B0606030504020204" pitchFamily="34" charset="0"/>
              </a:rPr>
              <a:t>美国化学文摘社</a:t>
            </a:r>
            <a:r>
              <a:rPr lang="en-US" altLang="zh-CN" dirty="0">
                <a:solidFill>
                  <a:srgbClr val="FFFFFF"/>
                </a:solidFill>
                <a:ea typeface="Open Sans" panose="020B0606030504020204" pitchFamily="34" charset="0"/>
              </a:rPr>
              <a:t>(</a:t>
            </a:r>
            <a:r>
              <a:rPr lang="en-US" altLang="zh-CN" b="0" dirty="0">
                <a:solidFill>
                  <a:srgbClr val="FFFFFF"/>
                </a:solidFill>
                <a:ea typeface="Open Sans" panose="020B0606030504020204" pitchFamily="34" charset="0"/>
              </a:rPr>
              <a:t>CAS)</a:t>
            </a:r>
            <a:r>
              <a:rPr lang="zh-CN" altLang="en-US" b="0" dirty="0">
                <a:solidFill>
                  <a:srgbClr val="FFFFFF"/>
                </a:solidFill>
                <a:ea typeface="Open Sans" panose="020B0606030504020204" pitchFamily="34" charset="0"/>
              </a:rPr>
              <a:t>北京代表处</a:t>
            </a:r>
            <a:endParaRPr lang="en-US" altLang="zh-CN" b="0" dirty="0">
              <a:solidFill>
                <a:srgbClr val="FFFFFF"/>
              </a:solidFill>
              <a:ea typeface="Open Sans" panose="020B0606030504020204" pitchFamily="34" charset="0"/>
            </a:endParaRPr>
          </a:p>
          <a:p>
            <a:endParaRPr lang="en-US" dirty="0"/>
          </a:p>
        </p:txBody>
      </p:sp>
      <p:sp>
        <p:nvSpPr>
          <p:cNvPr id="9" name="TextBox 8">
            <a:extLst>
              <a:ext uri="{FF2B5EF4-FFF2-40B4-BE49-F238E27FC236}">
                <a16:creationId xmlns:a16="http://schemas.microsoft.com/office/drawing/2014/main" id="{C5E22861-00EC-C3E5-37B5-A7F0E7E09D45}"/>
              </a:ext>
            </a:extLst>
          </p:cNvPr>
          <p:cNvSpPr txBox="1"/>
          <p:nvPr/>
        </p:nvSpPr>
        <p:spPr>
          <a:xfrm>
            <a:off x="1092200" y="4887421"/>
            <a:ext cx="4535169" cy="1107996"/>
          </a:xfrm>
          <a:prstGeom prst="rect">
            <a:avLst/>
          </a:prstGeom>
          <a:noFill/>
        </p:spPr>
        <p:txBody>
          <a:bodyPr wrap="square" rtlCol="0">
            <a:spAutoFit/>
          </a:bodyPr>
          <a:lstStyle/>
          <a:p>
            <a:r>
              <a:rPr lang="en-US" altLang="zh-CN" sz="1600" dirty="0">
                <a:solidFill>
                  <a:schemeClr val="bg1">
                    <a:lumMod val="65000"/>
                  </a:schemeClr>
                </a:solidFill>
              </a:rPr>
              <a:t>xcheng@acs-i.org</a:t>
            </a:r>
          </a:p>
          <a:p>
            <a:r>
              <a:rPr lang="en-US" sz="1600" dirty="0">
                <a:solidFill>
                  <a:schemeClr val="bg1">
                    <a:lumMod val="65000"/>
                  </a:schemeClr>
                </a:solidFill>
              </a:rPr>
              <a:t>+86-150 0212 7012</a:t>
            </a:r>
          </a:p>
          <a:p>
            <a:r>
              <a:rPr lang="en-US" sz="1600" dirty="0">
                <a:solidFill>
                  <a:schemeClr val="bg1">
                    <a:lumMod val="65000"/>
                  </a:schemeClr>
                </a:solidFill>
                <a:effectLst/>
                <a:latin typeface="Calibri" panose="020F0502020204030204" pitchFamily="34" charset="0"/>
                <a:ea typeface="DengXian" panose="02010600030101010101" pitchFamily="2" charset="-122"/>
                <a:cs typeface="Times New Roman" panose="02020603050405020304" pitchFamily="18" charset="0"/>
              </a:rPr>
              <a:t>+86-10-6250 8026/7</a:t>
            </a:r>
          </a:p>
          <a:p>
            <a:endParaRPr lang="en-US" dirty="0"/>
          </a:p>
        </p:txBody>
      </p:sp>
      <p:pic>
        <p:nvPicPr>
          <p:cNvPr id="2" name="Picture 1" descr="QR号">
            <a:extLst>
              <a:ext uri="{FF2B5EF4-FFF2-40B4-BE49-F238E27FC236}">
                <a16:creationId xmlns:a16="http://schemas.microsoft.com/office/drawing/2014/main" id="{69CB6ADA-E567-05D4-0A16-68E96DD6F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313" y="4887421"/>
            <a:ext cx="808941" cy="80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02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9FC9-1C2F-9EBE-4905-ED322178B64A}"/>
              </a:ext>
            </a:extLst>
          </p:cNvPr>
          <p:cNvSpPr>
            <a:spLocks noGrp="1"/>
          </p:cNvSpPr>
          <p:nvPr>
            <p:ph type="title"/>
          </p:nvPr>
        </p:nvSpPr>
        <p:spPr/>
        <p:txBody>
          <a:bodyPr/>
          <a:lstStyle/>
          <a:p>
            <a:r>
              <a:rPr lang="zh-CN" altLang="en-US" dirty="0">
                <a:latin typeface="Source Han Sans CN Normal" panose="020B0400000000000000" pitchFamily="34" charset="-128"/>
                <a:ea typeface="Source Han Sans CN Normal" panose="020B0400000000000000" pitchFamily="34" charset="-128"/>
              </a:rPr>
              <a:t>同位素原子的绘制</a:t>
            </a:r>
            <a:endParaRPr lang="en-US" dirty="0">
              <a:latin typeface="Source Han Sans CN Normal" panose="020B0400000000000000" pitchFamily="34" charset="-128"/>
              <a:ea typeface="Source Han Sans CN Normal" panose="020B0400000000000000" pitchFamily="34" charset="-128"/>
            </a:endParaRPr>
          </a:p>
        </p:txBody>
      </p:sp>
      <p:pic>
        <p:nvPicPr>
          <p:cNvPr id="3" name="Picture 2">
            <a:extLst>
              <a:ext uri="{FF2B5EF4-FFF2-40B4-BE49-F238E27FC236}">
                <a16:creationId xmlns:a16="http://schemas.microsoft.com/office/drawing/2014/main" id="{04D7EDF3-92E5-6DF8-9B0F-8404D0047804}"/>
              </a:ext>
            </a:extLst>
          </p:cNvPr>
          <p:cNvPicPr>
            <a:picLocks noChangeAspect="1"/>
          </p:cNvPicPr>
          <p:nvPr/>
        </p:nvPicPr>
        <p:blipFill rotWithShape="1">
          <a:blip r:embed="rId2"/>
          <a:srcRect l="19694" t="28518" r="28377" b="25656"/>
          <a:stretch/>
        </p:blipFill>
        <p:spPr>
          <a:xfrm>
            <a:off x="597328" y="2031826"/>
            <a:ext cx="4786524" cy="2189729"/>
          </a:xfrm>
          <a:prstGeom prst="rect">
            <a:avLst/>
          </a:prstGeom>
          <a:ln>
            <a:solidFill>
              <a:srgbClr val="FFFFFF">
                <a:lumMod val="65000"/>
              </a:srgbClr>
            </a:solidFill>
          </a:ln>
        </p:spPr>
      </p:pic>
      <p:sp>
        <p:nvSpPr>
          <p:cNvPr id="4" name="TextBox 3">
            <a:extLst>
              <a:ext uri="{FF2B5EF4-FFF2-40B4-BE49-F238E27FC236}">
                <a16:creationId xmlns:a16="http://schemas.microsoft.com/office/drawing/2014/main" id="{82650B01-F65E-A751-24A1-6A269FB0F82A}"/>
              </a:ext>
            </a:extLst>
          </p:cNvPr>
          <p:cNvSpPr txBox="1"/>
          <p:nvPr/>
        </p:nvSpPr>
        <p:spPr>
          <a:xfrm>
            <a:off x="817391" y="1504335"/>
            <a:ext cx="3762338" cy="46384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41B2B"/>
                </a:solidFill>
                <a:effectLst/>
                <a:uLnTx/>
                <a:uFillTx/>
                <a:latin typeface="Source Han Sans CN Light" panose="020B0300000000000000" pitchFamily="34" charset="-128"/>
                <a:ea typeface="Source Han Sans CN Light" panose="020B0300000000000000" pitchFamily="34" charset="-128"/>
                <a:cs typeface="+mn-cs"/>
              </a:rPr>
              <a:t>可对任意原子进行同位素标记检索</a:t>
            </a:r>
            <a:endParaRPr kumimoji="0" lang="en-US" altLang="zh-CN" sz="1800" b="0" i="0" u="none" strike="noStrike" kern="1200" cap="none" spc="0" normalizeH="0" baseline="0" noProof="0" dirty="0">
              <a:ln>
                <a:noFill/>
              </a:ln>
              <a:solidFill>
                <a:srgbClr val="041B2B"/>
              </a:solidFill>
              <a:effectLst/>
              <a:uLnTx/>
              <a:uFillTx/>
              <a:latin typeface="Source Han Sans CN Light" panose="020B0300000000000000" pitchFamily="34" charset="-128"/>
              <a:ea typeface="Source Han Sans CN Light" panose="020B0300000000000000" pitchFamily="34" charset="-128"/>
              <a:cs typeface="+mn-cs"/>
            </a:endParaRPr>
          </a:p>
        </p:txBody>
      </p:sp>
      <p:pic>
        <p:nvPicPr>
          <p:cNvPr id="6" name="Picture 5">
            <a:extLst>
              <a:ext uri="{FF2B5EF4-FFF2-40B4-BE49-F238E27FC236}">
                <a16:creationId xmlns:a16="http://schemas.microsoft.com/office/drawing/2014/main" id="{72BB68EB-F200-FEE9-D440-852DCCCE3F68}"/>
              </a:ext>
            </a:extLst>
          </p:cNvPr>
          <p:cNvPicPr>
            <a:picLocks noChangeAspect="1"/>
          </p:cNvPicPr>
          <p:nvPr/>
        </p:nvPicPr>
        <p:blipFill rotWithShape="1">
          <a:blip r:embed="rId3"/>
          <a:srcRect l="51108" t="9504" r="16916" b="23643"/>
          <a:stretch/>
        </p:blipFill>
        <p:spPr>
          <a:xfrm>
            <a:off x="5656139" y="2031826"/>
            <a:ext cx="6111416" cy="3432673"/>
          </a:xfrm>
          <a:prstGeom prst="rect">
            <a:avLst/>
          </a:prstGeom>
        </p:spPr>
      </p:pic>
      <p:sp>
        <p:nvSpPr>
          <p:cNvPr id="7" name="TextBox 6">
            <a:extLst>
              <a:ext uri="{FF2B5EF4-FFF2-40B4-BE49-F238E27FC236}">
                <a16:creationId xmlns:a16="http://schemas.microsoft.com/office/drawing/2014/main" id="{26DEB611-43F2-2BE2-BB1C-24DDCDEE5DDD}"/>
              </a:ext>
            </a:extLst>
          </p:cNvPr>
          <p:cNvSpPr txBox="1"/>
          <p:nvPr/>
        </p:nvSpPr>
        <p:spPr>
          <a:xfrm>
            <a:off x="591199" y="4634837"/>
            <a:ext cx="8190500" cy="15305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鼠标右键点击某原子，在弹出窗口中对</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F</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原子进行设置：</a:t>
            </a:r>
            <a:endPar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Any</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：获取所有</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F</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的同位素标记物和非同位素标记物</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Abnormal</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：获取</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F</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的所有同位素标记物</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Specific</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：可输入具体的同位素质量数，点击</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OK, </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精准检索特定的</a:t>
            </a:r>
            <a:r>
              <a:rPr kumimoji="0" lang="en-US" altLang="zh-CN"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F</a:t>
            </a:r>
            <a:r>
              <a:rPr kumimoji="0" lang="zh-CN" alt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rPr>
              <a:t>同位素标记物。</a:t>
            </a:r>
            <a:endParaRPr kumimoji="0" lang="en-US" sz="1600" b="0" i="0" u="none" strike="noStrike" kern="1200" cap="none" spc="0" normalizeH="0" baseline="0" noProof="0" dirty="0">
              <a:ln>
                <a:noFill/>
              </a:ln>
              <a:solidFill>
                <a:srgbClr val="051C2C"/>
              </a:solidFill>
              <a:effectLst/>
              <a:uLnTx/>
              <a:uFillTx/>
              <a:latin typeface="Source Han Sans CN Light" panose="020B0300000000000000" pitchFamily="34" charset="-128"/>
              <a:ea typeface="Source Han Sans CN Light" panose="020B0300000000000000" pitchFamily="34" charset="-128"/>
              <a:cs typeface="+mn-cs"/>
            </a:endParaRPr>
          </a:p>
        </p:txBody>
      </p:sp>
    </p:spTree>
    <p:extLst>
      <p:ext uri="{BB962C8B-B14F-4D97-AF65-F5344CB8AC3E}">
        <p14:creationId xmlns:p14="http://schemas.microsoft.com/office/powerpoint/2010/main" val="1146166240"/>
      </p:ext>
    </p:extLst>
  </p:cSld>
  <p:clrMapOvr>
    <a:masterClrMapping/>
  </p:clrMapOvr>
  <p:transition spd="slow">
    <p:push dir="r"/>
  </p:transition>
</p:sld>
</file>

<file path=ppt/theme/theme1.xml><?xml version="1.0" encoding="utf-8"?>
<a:theme xmlns:a="http://schemas.openxmlformats.org/drawingml/2006/main" name="CAS/ACSI">
  <a:themeElements>
    <a:clrScheme name="CAS Rebrand-RGB">
      <a:dk1>
        <a:srgbClr val="193D7B"/>
      </a:dk1>
      <a:lt1>
        <a:srgbClr val="FFFFFF"/>
      </a:lt1>
      <a:dk2>
        <a:srgbClr val="051C2C"/>
      </a:dk2>
      <a:lt2>
        <a:srgbClr val="F0F0F0"/>
      </a:lt2>
      <a:accent1>
        <a:srgbClr val="DCDCDC"/>
      </a:accent1>
      <a:accent2>
        <a:srgbClr val="A0A0A0"/>
      </a:accent2>
      <a:accent3>
        <a:srgbClr val="B226B2"/>
      </a:accent3>
      <a:accent4>
        <a:srgbClr val="FA7027"/>
      </a:accent4>
      <a:accent5>
        <a:srgbClr val="B3D900"/>
      </a:accent5>
      <a:accent6>
        <a:srgbClr val="00A1B3"/>
      </a:accent6>
      <a:hlink>
        <a:srgbClr val="41B6E6"/>
      </a:hlink>
      <a:folHlink>
        <a:srgbClr val="FFC7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AS/ACSI">
  <a:themeElements>
    <a:clrScheme name="CAS Rebrand-RGB">
      <a:dk1>
        <a:srgbClr val="193D7B"/>
      </a:dk1>
      <a:lt1>
        <a:srgbClr val="FFFFFF"/>
      </a:lt1>
      <a:dk2>
        <a:srgbClr val="051C2C"/>
      </a:dk2>
      <a:lt2>
        <a:srgbClr val="F0F0F0"/>
      </a:lt2>
      <a:accent1>
        <a:srgbClr val="DCDCDC"/>
      </a:accent1>
      <a:accent2>
        <a:srgbClr val="A0A0A0"/>
      </a:accent2>
      <a:accent3>
        <a:srgbClr val="B226B2"/>
      </a:accent3>
      <a:accent4>
        <a:srgbClr val="FA7027"/>
      </a:accent4>
      <a:accent5>
        <a:srgbClr val="B3D900"/>
      </a:accent5>
      <a:accent6>
        <a:srgbClr val="00A1B3"/>
      </a:accent6>
      <a:hlink>
        <a:srgbClr val="41B6E6"/>
      </a:hlink>
      <a:folHlink>
        <a:srgbClr val="FFC7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AS/ACSI">
  <a:themeElements>
    <a:clrScheme name="CAS Rebrand-RGB">
      <a:dk1>
        <a:srgbClr val="193D7B"/>
      </a:dk1>
      <a:lt1>
        <a:srgbClr val="FFFFFF"/>
      </a:lt1>
      <a:dk2>
        <a:srgbClr val="051C2C"/>
      </a:dk2>
      <a:lt2>
        <a:srgbClr val="F0F0F0"/>
      </a:lt2>
      <a:accent1>
        <a:srgbClr val="DCDCDC"/>
      </a:accent1>
      <a:accent2>
        <a:srgbClr val="A0A0A0"/>
      </a:accent2>
      <a:accent3>
        <a:srgbClr val="B226B2"/>
      </a:accent3>
      <a:accent4>
        <a:srgbClr val="FA7027"/>
      </a:accent4>
      <a:accent5>
        <a:srgbClr val="B3D900"/>
      </a:accent5>
      <a:accent6>
        <a:srgbClr val="00A1B3"/>
      </a:accent6>
      <a:hlink>
        <a:srgbClr val="41B6E6"/>
      </a:hlink>
      <a:folHlink>
        <a:srgbClr val="FFC7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48ff9a1-bb67-4fc9-81f1-bfa80d7b593a" xsi:nil="true"/>
    <lcf76f155ced4ddcb4097134ff3c332f xmlns="602e896e-bf10-40ae-8674-f074df40c3e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332372A4561A46A90F17691AE1D5E7" ma:contentTypeVersion="19" ma:contentTypeDescription="Create a new document." ma:contentTypeScope="" ma:versionID="5997aab9185446f20ccfe2b76f6f5219">
  <xsd:schema xmlns:xsd="http://www.w3.org/2001/XMLSchema" xmlns:xs="http://www.w3.org/2001/XMLSchema" xmlns:p="http://schemas.microsoft.com/office/2006/metadata/properties" xmlns:ns2="848ff9a1-bb67-4fc9-81f1-bfa80d7b593a" xmlns:ns3="602e896e-bf10-40ae-8674-f074df40c3e7" targetNamespace="http://schemas.microsoft.com/office/2006/metadata/properties" ma:root="true" ma:fieldsID="124cb4f36ff633e8091f386a23ed0c97" ns2:_="" ns3:_="">
    <xsd:import namespace="848ff9a1-bb67-4fc9-81f1-bfa80d7b593a"/>
    <xsd:import namespace="602e896e-bf10-40ae-8674-f074df40c3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8ff9a1-bb67-4fc9-81f1-bfa80d7b593a"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e290876-e891-4db0-9c0c-d80cd0cbdb94}" ma:internalName="TaxCatchAll" ma:showField="CatchAllData" ma:web="848ff9a1-bb67-4fc9-81f1-bfa80d7b59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2e896e-bf10-40ae-8674-f074df40c3e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3730ac2-6d5d-4cbf-86bc-fe70dac5ebc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3FA62-4BEA-40C7-8080-C9F33BEC515C}">
  <ds:schemaRefs>
    <ds:schemaRef ds:uri="http://schemas.microsoft.com/sharepoint/v3/contenttype/forms"/>
  </ds:schemaRefs>
</ds:datastoreItem>
</file>

<file path=customXml/itemProps2.xml><?xml version="1.0" encoding="utf-8"?>
<ds:datastoreItem xmlns:ds="http://schemas.openxmlformats.org/officeDocument/2006/customXml" ds:itemID="{01EAC970-CEB8-46A4-884D-2B30B608461F}">
  <ds:schemaRefs>
    <ds:schemaRef ds:uri="http://schemas.microsoft.com/office/2006/metadata/properties"/>
    <ds:schemaRef ds:uri="http://schemas.microsoft.com/office/infopath/2007/PartnerControls"/>
    <ds:schemaRef ds:uri="848ff9a1-bb67-4fc9-81f1-bfa80d7b593a"/>
    <ds:schemaRef ds:uri="602e896e-bf10-40ae-8674-f074df40c3e7"/>
  </ds:schemaRefs>
</ds:datastoreItem>
</file>

<file path=customXml/itemProps3.xml><?xml version="1.0" encoding="utf-8"?>
<ds:datastoreItem xmlns:ds="http://schemas.openxmlformats.org/officeDocument/2006/customXml" ds:itemID="{A4F2C84E-AFB7-48F8-B989-00FAC068D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8ff9a1-bb67-4fc9-81f1-bfa80d7b593a"/>
    <ds:schemaRef ds:uri="602e896e-bf10-40ae-8674-f074df40c3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2455</TotalTime>
  <Words>3065</Words>
  <Application>Microsoft Office PowerPoint</Application>
  <PresentationFormat>Widescreen</PresentationFormat>
  <Paragraphs>243</Paragraphs>
  <Slides>87</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87</vt:i4>
      </vt:variant>
    </vt:vector>
  </HeadingPairs>
  <TitlesOfParts>
    <vt:vector size="101" baseType="lpstr">
      <vt:lpstr>DengXian</vt:lpstr>
      <vt:lpstr>Helvetica Neue Medium</vt:lpstr>
      <vt:lpstr>Source Han Sans CN Bold</vt:lpstr>
      <vt:lpstr>Source Han Sans CN Light</vt:lpstr>
      <vt:lpstr>Source Han Sans CN Medium</vt:lpstr>
      <vt:lpstr>Source Han Sans CN Normal</vt:lpstr>
      <vt:lpstr>Source Han Sans CN Regular</vt:lpstr>
      <vt:lpstr>System Font Regular</vt:lpstr>
      <vt:lpstr>Arial</vt:lpstr>
      <vt:lpstr>Calibri</vt:lpstr>
      <vt:lpstr>Wingdings</vt:lpstr>
      <vt:lpstr>CAS/ACSI</vt:lpstr>
      <vt:lpstr>1_CAS/ACSI</vt:lpstr>
      <vt:lpstr>2_CAS/ACSI</vt:lpstr>
      <vt:lpstr>PowerPoint Presentation</vt:lpstr>
      <vt:lpstr>CAS SciFinder Discovery Platform涵盖的工作流程解决方案 </vt:lpstr>
      <vt:lpstr>PowerPoint Presentation</vt:lpstr>
      <vt:lpstr>物质的检索方法 </vt:lpstr>
      <vt:lpstr>PowerPoint Presentation</vt:lpstr>
      <vt:lpstr>通过物质识别符，进行多个物质检索 </vt:lpstr>
      <vt:lpstr>通过专利号进行物质检索 </vt:lpstr>
      <vt:lpstr>结构编辑器面板介绍</vt:lpstr>
      <vt:lpstr>同位素原子的绘制</vt:lpstr>
      <vt:lpstr>自定义结构模板 </vt:lpstr>
      <vt:lpstr>自定义基团定义</vt:lpstr>
      <vt:lpstr>物质结构检索的原理 </vt:lpstr>
      <vt:lpstr>ChemDraw与SciFindern联用检索的方法 </vt:lpstr>
      <vt:lpstr>(1)通过SMILES或InChI字符串切换 </vt:lpstr>
      <vt:lpstr>(2)直接在ChemDraw中进入SciFindern联用检索 </vt:lpstr>
      <vt:lpstr>(3) 通过MDL Molfile 文件导入 </vt:lpstr>
      <vt:lpstr>常见场景:片段结构的物质检索 </vt:lpstr>
      <vt:lpstr>筛选组分数为1的化合物</vt:lpstr>
      <vt:lpstr>常见场景:环系结构检索</vt:lpstr>
      <vt:lpstr>常见场景：盐的结构式检索</vt:lpstr>
      <vt:lpstr>点击CAS RN获取物质详情；查看谱图和分子量信息 </vt:lpstr>
      <vt:lpstr>物质详情中的核磁碳谱信息 </vt:lpstr>
      <vt:lpstr>PowerPoint Presentation</vt:lpstr>
      <vt:lpstr>Markush检索的重要性</vt:lpstr>
      <vt:lpstr>完整的结构检索：先进行物质结构检索 </vt:lpstr>
      <vt:lpstr>完整的结构检索：再进行物质Markush结构检索 </vt:lpstr>
      <vt:lpstr>例：如何检索公开报道的、类似骨架结构的物质？ </vt:lpstr>
      <vt:lpstr>物质检索：获取已被报道的亚结构和相似结构</vt:lpstr>
      <vt:lpstr>CAS Markush: Markush结构检索 </vt:lpstr>
      <vt:lpstr>CAS Markush: Markush结构检索</vt:lpstr>
      <vt:lpstr>PowerPoint Presentation</vt:lpstr>
      <vt:lpstr>反应的获取方法——直接检索 </vt:lpstr>
      <vt:lpstr>反应的获取方法——间接检索 </vt:lpstr>
      <vt:lpstr>反应结果集分组与排序</vt:lpstr>
      <vt:lpstr>Non-participating Functional Group: 浏览或筛选不参与反应官能团 </vt:lpstr>
      <vt:lpstr>使用Exclude，便捷排除不感兴趣的反应 </vt:lpstr>
      <vt:lpstr>Experimental Protocols获取反应详情 </vt:lpstr>
      <vt:lpstr>Synthetic Methods获取增值的反应详情 </vt:lpstr>
      <vt:lpstr>案例：片段结构的选择性反应</vt:lpstr>
      <vt:lpstr>先从结构出发进行物质检索，再获取反应 </vt:lpstr>
      <vt:lpstr>Search Within Results：精炼产物结构 </vt:lpstr>
      <vt:lpstr>通过Retrosynthesis工具设计逆合成反应路线，获得更多启发 </vt:lpstr>
      <vt:lpstr>预设合成参数</vt:lpstr>
      <vt:lpstr>获得逆合成反应路线结果 </vt:lpstr>
      <vt:lpstr>Predicted steps </vt:lpstr>
      <vt:lpstr>参考合成方法</vt:lpstr>
      <vt:lpstr>限定起始物结构</vt:lpstr>
      <vt:lpstr>浏览Alternative Steps，获取其他合成方法 </vt:lpstr>
      <vt:lpstr>获得新的逆合成路线 </vt:lpstr>
      <vt:lpstr>PowerPoint Presentation</vt:lpstr>
      <vt:lpstr>PowerPoint Presentation</vt:lpstr>
      <vt:lpstr>文献检索的方法 </vt:lpstr>
      <vt:lpstr>使用布尔逻辑运算符，精准构建检索主题 </vt:lpstr>
      <vt:lpstr>高级检索，高效实现多项自定义组合检索 </vt:lpstr>
      <vt:lpstr>文献检索结果</vt:lpstr>
      <vt:lpstr>CA Section：锁定学科研究方向 </vt:lpstr>
      <vt:lpstr>Concept：核心概念词库，纵览或精炼核心研究点 </vt:lpstr>
      <vt:lpstr>Search Within Results: 结果二次筛选 </vt:lpstr>
      <vt:lpstr>主题词与结构式联用检索，同时识别 </vt:lpstr>
      <vt:lpstr>Substance Role物质在文献中的研究角色 </vt:lpstr>
      <vt:lpstr>直接查看专利结果</vt:lpstr>
      <vt:lpstr>CAS PatentPak高效获取专利详情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查找包含以下结构的分析方法</vt:lpstr>
      <vt:lpstr>获取分析方法</vt:lpstr>
      <vt:lpstr>CAS Formulus的使用方法及访问 </vt:lpstr>
      <vt:lpstr>从CAS SciFindern中也可访问CAS Formulus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Erica A</dc:creator>
  <cp:lastModifiedBy>Qian, Cyrene X</cp:lastModifiedBy>
  <cp:revision>326</cp:revision>
  <dcterms:created xsi:type="dcterms:W3CDTF">2021-04-25T04:24:19Z</dcterms:created>
  <dcterms:modified xsi:type="dcterms:W3CDTF">2023-02-13T07:59:24Z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0x01010018332372A4561A46A90F17691AE1D5E7</vt:lpwstr>
  </property>
</Properties>
</file>