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1.xml" ContentType="application/vnd.openxmlformats-officedocument.presentationml.notesSlide+xml"/>
  <Override PartName="/ppt/tags/tag41.xml" ContentType="application/vnd.openxmlformats-officedocument.presentationml.tags+xml"/>
  <Override PartName="/ppt/notesSlides/notesSlide32.xml" ContentType="application/vnd.openxmlformats-officedocument.presentationml.notesSlide+xml"/>
  <Override PartName="/ppt/tags/tag42.xml" ContentType="application/vnd.openxmlformats-officedocument.presentationml.tags+xml"/>
  <Override PartName="/ppt/notesSlides/notesSlide33.xml" ContentType="application/vnd.openxmlformats-officedocument.presentationml.notesSlide+xml"/>
  <Override PartName="/ppt/tags/tag43.xml" ContentType="application/vnd.openxmlformats-officedocument.presentationml.tags+xml"/>
  <Override PartName="/ppt/notesSlides/notesSlide34.xml" ContentType="application/vnd.openxmlformats-officedocument.presentationml.notesSlide+xml"/>
  <Override PartName="/ppt/tags/tag44.xml" ContentType="application/vnd.openxmlformats-officedocument.presentationml.tags+xml"/>
  <Override PartName="/ppt/notesSlides/notesSlide35.xml" ContentType="application/vnd.openxmlformats-officedocument.presentationml.notesSlide+xml"/>
  <Override PartName="/ppt/tags/tag45.xml" ContentType="application/vnd.openxmlformats-officedocument.presentationml.tags+xml"/>
  <Override PartName="/ppt/notesSlides/notesSlide36.xml" ContentType="application/vnd.openxmlformats-officedocument.presentationml.notesSlide+xml"/>
  <Override PartName="/ppt/tags/tag46.xml" ContentType="application/vnd.openxmlformats-officedocument.presentationml.tags+xml"/>
  <Override PartName="/ppt/notesSlides/notesSlide37.xml" ContentType="application/vnd.openxmlformats-officedocument.presentationml.notesSlide+xml"/>
  <Override PartName="/ppt/tags/tag47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67" r:id="rId2"/>
    <p:sldId id="387" r:id="rId3"/>
    <p:sldId id="369" r:id="rId4"/>
    <p:sldId id="389" r:id="rId5"/>
    <p:sldId id="390" r:id="rId6"/>
    <p:sldId id="400" r:id="rId7"/>
    <p:sldId id="402" r:id="rId8"/>
    <p:sldId id="403" r:id="rId9"/>
    <p:sldId id="405" r:id="rId10"/>
    <p:sldId id="434" r:id="rId11"/>
    <p:sldId id="435" r:id="rId12"/>
    <p:sldId id="438" r:id="rId13"/>
    <p:sldId id="439" r:id="rId14"/>
    <p:sldId id="411" r:id="rId15"/>
    <p:sldId id="436" r:id="rId16"/>
    <p:sldId id="410" r:id="rId17"/>
    <p:sldId id="413" r:id="rId18"/>
    <p:sldId id="415" r:id="rId19"/>
    <p:sldId id="414" r:id="rId20"/>
    <p:sldId id="416" r:id="rId21"/>
    <p:sldId id="418" r:id="rId22"/>
    <p:sldId id="419" r:id="rId23"/>
    <p:sldId id="420" r:id="rId24"/>
    <p:sldId id="421" r:id="rId25"/>
    <p:sldId id="417" r:id="rId26"/>
    <p:sldId id="422" r:id="rId27"/>
    <p:sldId id="424" r:id="rId28"/>
    <p:sldId id="427" r:id="rId29"/>
    <p:sldId id="428" r:id="rId30"/>
    <p:sldId id="401" r:id="rId31"/>
    <p:sldId id="391" r:id="rId32"/>
    <p:sldId id="394" r:id="rId33"/>
    <p:sldId id="393" r:id="rId34"/>
    <p:sldId id="398" r:id="rId35"/>
    <p:sldId id="441" r:id="rId36"/>
    <p:sldId id="399" r:id="rId37"/>
    <p:sldId id="396" r:id="rId38"/>
    <p:sldId id="383" r:id="rId39"/>
  </p:sldIdLst>
  <p:sldSz cx="12192000" cy="6858000"/>
  <p:notesSz cx="6797675" cy="9928225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orient="horz" pos="4320" userDrawn="1">
          <p15:clr>
            <a:srgbClr val="A4A3A4"/>
          </p15:clr>
        </p15:guide>
        <p15:guide id="3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99CCFF"/>
    <a:srgbClr val="FF9900"/>
    <a:srgbClr val="6666FF"/>
    <a:srgbClr val="DC3D2A"/>
    <a:srgbClr val="DCC12A"/>
    <a:srgbClr val="0000CC"/>
    <a:srgbClr val="0000FF"/>
    <a:srgbClr val="4FA331"/>
    <a:srgbClr val="8F4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6319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>
        <p:guide orient="horz" pos="2137"/>
        <p:guide orient="horz" pos="432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  <a:pPr/>
              <a:t>2021/9/15</a:t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1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  <a:pPr/>
              <a:t>2021/9/15</a:t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各位老师同学，大家好</a:t>
            </a:r>
            <a:endParaRPr lang="en-US" altLang="zh-CN" dirty="0"/>
          </a:p>
          <a:p>
            <a:r>
              <a:rPr lang="zh-CN" altLang="en-US" dirty="0"/>
              <a:t>欢迎您加入化物所这个大家庭，在您今后的学习、科研工作中离不开科技文献，现在我来向您介绍一下我所的科技文献资源情况。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553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WOS</a:t>
            </a:r>
            <a:r>
              <a:rPr lang="zh-CN" altLang="en-US" dirty="0">
                <a:effectLst/>
              </a:rPr>
              <a:t>近期进行了改版，这次改版变化还是比较大的，针对改版后的网页，做如下介绍。点击网页右上角的“产品”栏，显示的是</a:t>
            </a:r>
            <a:r>
              <a:rPr lang="en-US" altLang="zh-CN" dirty="0">
                <a:effectLst/>
              </a:rPr>
              <a:t>WOS</a:t>
            </a:r>
            <a:r>
              <a:rPr lang="zh-CN" altLang="en-US" dirty="0">
                <a:effectLst/>
              </a:rPr>
              <a:t>平台提供的各种产品，包括：</a:t>
            </a:r>
            <a:endParaRPr lang="en-US" altLang="zh-CN" dirty="0">
              <a:effectLst/>
            </a:endParaRPr>
          </a:p>
          <a:p>
            <a:r>
              <a:rPr lang="en-US" altLang="zh-CN" dirty="0">
                <a:effectLst/>
              </a:rPr>
              <a:t>1</a:t>
            </a:r>
            <a:r>
              <a:rPr lang="zh-CN" altLang="en-US" dirty="0">
                <a:effectLst/>
              </a:rPr>
              <a:t>、</a:t>
            </a:r>
            <a:r>
              <a:rPr lang="en-US" altLang="zh-CN" dirty="0">
                <a:effectLst/>
              </a:rPr>
              <a:t>Web of Science</a:t>
            </a:r>
            <a:r>
              <a:rPr lang="zh-CN" altLang="en-US" dirty="0">
                <a:effectLst/>
              </a:rPr>
              <a:t>（</a:t>
            </a:r>
            <a:r>
              <a:rPr lang="en-US" altLang="zh-CN" dirty="0">
                <a:effectLst/>
              </a:rPr>
              <a:t>Classic</a:t>
            </a:r>
            <a:r>
              <a:rPr lang="zh-CN" altLang="en-US" dirty="0">
                <a:effectLst/>
              </a:rPr>
              <a:t>）是改版之前的老版本。</a:t>
            </a:r>
            <a:endParaRPr lang="en-US" altLang="zh-CN" dirty="0">
              <a:effectLst/>
            </a:endParaRPr>
          </a:p>
          <a:p>
            <a:r>
              <a:rPr lang="en-US" altLang="zh-CN" dirty="0">
                <a:effectLst/>
              </a:rPr>
              <a:t>2</a:t>
            </a:r>
            <a:r>
              <a:rPr lang="zh-CN" altLang="en-US" dirty="0">
                <a:effectLst/>
              </a:rPr>
              <a:t>、</a:t>
            </a:r>
            <a:r>
              <a:rPr lang="en-US" altLang="zh-CN" dirty="0">
                <a:effectLst/>
              </a:rPr>
              <a:t>Master Journal List</a:t>
            </a:r>
            <a:r>
              <a:rPr lang="zh-CN" altLang="en-US" dirty="0">
                <a:effectLst/>
              </a:rPr>
              <a:t> 是</a:t>
            </a:r>
            <a:r>
              <a:rPr lang="en-US" altLang="zh-CN" dirty="0">
                <a:effectLst/>
              </a:rPr>
              <a:t>Web of Science</a:t>
            </a:r>
            <a:r>
              <a:rPr lang="zh-CN" altLang="en-US" dirty="0">
                <a:effectLst/>
              </a:rPr>
              <a:t>平台收录的期刊列表。</a:t>
            </a:r>
            <a:endParaRPr lang="en-US" altLang="zh-CN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ffectLst/>
              </a:rPr>
              <a:t>3</a:t>
            </a:r>
            <a:r>
              <a:rPr lang="zh-CN" altLang="en-US" dirty="0">
                <a:effectLst/>
              </a:rPr>
              <a:t>、</a:t>
            </a:r>
            <a:r>
              <a:rPr lang="en-US" altLang="zh-CN" dirty="0" err="1">
                <a:effectLst/>
              </a:rPr>
              <a:t>Publons</a:t>
            </a:r>
            <a:r>
              <a:rPr lang="zh-CN" altLang="en-US" dirty="0">
                <a:effectLst/>
              </a:rPr>
              <a:t>是一个同行评审认证平台，可将审稿工作和学术评论转化为可衡量的产出。</a:t>
            </a:r>
            <a:endParaRPr lang="en-US" altLang="zh-CN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ffectLst/>
              </a:rPr>
              <a:t>4</a:t>
            </a:r>
            <a:r>
              <a:rPr lang="zh-CN" altLang="en-US" dirty="0">
                <a:effectLst/>
              </a:rPr>
              <a:t>、</a:t>
            </a:r>
            <a:r>
              <a:rPr lang="en-US" altLang="zh-CN" dirty="0" err="1">
                <a:effectLst/>
              </a:rPr>
              <a:t>InCites</a:t>
            </a:r>
            <a:r>
              <a:rPr lang="en-US" altLang="zh-CN" dirty="0">
                <a:effectLst/>
              </a:rPr>
              <a:t> </a:t>
            </a:r>
            <a:r>
              <a:rPr lang="zh-CN" altLang="en-US" dirty="0">
                <a:effectLst/>
              </a:rPr>
              <a:t>是汤森路透科技集团在汇集和分析</a:t>
            </a:r>
            <a:r>
              <a:rPr lang="en-US" altLang="zh-CN" dirty="0">
                <a:effectLst/>
              </a:rPr>
              <a:t>WOS</a:t>
            </a:r>
            <a:r>
              <a:rPr lang="zh-CN" altLang="en-US" dirty="0">
                <a:effectLst/>
              </a:rPr>
              <a:t>权威引文数据的基础上建立起来的科研评价工具，综合各种计量指标和</a:t>
            </a:r>
            <a:r>
              <a:rPr lang="en-US" altLang="zh-CN" dirty="0">
                <a:effectLst/>
              </a:rPr>
              <a:t>30</a:t>
            </a:r>
            <a:r>
              <a:rPr lang="zh-CN" altLang="en-US" dirty="0">
                <a:effectLst/>
              </a:rPr>
              <a:t>年来各学科各年度的国际标杆数据。</a:t>
            </a:r>
            <a:endParaRPr lang="en-US" altLang="zh-CN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ffectLst/>
              </a:rPr>
              <a:t>5</a:t>
            </a:r>
            <a:r>
              <a:rPr lang="zh-CN" altLang="en-US" dirty="0">
                <a:effectLst/>
              </a:rPr>
              <a:t>、</a:t>
            </a:r>
            <a:r>
              <a:rPr lang="en-US" altLang="zh-CN" dirty="0">
                <a:effectLst/>
              </a:rPr>
              <a:t>Journal Citation Report </a:t>
            </a:r>
            <a:r>
              <a:rPr lang="zh-CN" altLang="en-US" dirty="0">
                <a:effectLst/>
              </a:rPr>
              <a:t>是期刊的</a:t>
            </a:r>
            <a:r>
              <a:rPr lang="en-US" altLang="zh-CN" dirty="0">
                <a:effectLst/>
              </a:rPr>
              <a:t>SCI</a:t>
            </a:r>
            <a:r>
              <a:rPr lang="zh-CN" altLang="en-US" dirty="0">
                <a:effectLst/>
              </a:rPr>
              <a:t>影响因子。</a:t>
            </a:r>
            <a:endParaRPr lang="en-US" altLang="zh-CN" dirty="0">
              <a:effectLst/>
            </a:endParaRPr>
          </a:p>
          <a:p>
            <a:r>
              <a:rPr lang="en-US" altLang="zh-CN" dirty="0">
                <a:effectLst/>
              </a:rPr>
              <a:t>6</a:t>
            </a:r>
            <a:r>
              <a:rPr lang="zh-CN" altLang="en-US" dirty="0">
                <a:effectLst/>
              </a:rPr>
              <a:t>、</a:t>
            </a:r>
            <a:r>
              <a:rPr lang="en-US" altLang="zh-CN" dirty="0">
                <a:effectLst/>
              </a:rPr>
              <a:t>Essential Science Indicators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(ESI)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，是基本科学指标数据库，是一个基于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WOS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核心合集数据库的深度分析型研究工具。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Endnote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是一款非常强大的文献管理软件，这是中科院全院购买开通的。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584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下面重点介绍一下</a:t>
            </a:r>
            <a:r>
              <a:rPr lang="en-US" altLang="zh-CN" dirty="0"/>
              <a:t>WOS</a:t>
            </a:r>
            <a:r>
              <a:rPr lang="zh-CN" altLang="en-US" dirty="0"/>
              <a:t>平台的检索功能。</a:t>
            </a:r>
            <a:endParaRPr lang="en-US" altLang="zh-CN" dirty="0"/>
          </a:p>
          <a:p>
            <a:r>
              <a:rPr lang="zh-CN" altLang="en-US" dirty="0"/>
              <a:t>首先点击</a:t>
            </a:r>
            <a:r>
              <a:rPr lang="en-US" altLang="zh-CN" dirty="0"/>
              <a:t>”</a:t>
            </a:r>
            <a:r>
              <a:rPr lang="zh-CN" altLang="en-US" dirty="0"/>
              <a:t>选择数据库</a:t>
            </a:r>
            <a:r>
              <a:rPr lang="en-US" altLang="zh-CN" dirty="0"/>
              <a:t>”</a:t>
            </a:r>
            <a:r>
              <a:rPr lang="zh-CN" altLang="en-US" dirty="0"/>
              <a:t> ，将鼠标放在名称这里，右侧会显示该数据库的介绍。这里最常用的是</a:t>
            </a:r>
            <a:r>
              <a:rPr lang="en-US" altLang="zh-CN" dirty="0"/>
              <a:t>WOS</a:t>
            </a:r>
            <a:r>
              <a:rPr lang="zh-CN" altLang="en-US" dirty="0"/>
              <a:t>核心合集，选择核心合集后，在后面的引文索引里面选择</a:t>
            </a:r>
            <a:r>
              <a:rPr lang="en-US" altLang="zh-CN" dirty="0"/>
              <a:t>Science Citation Index Expanded</a:t>
            </a:r>
            <a:r>
              <a:rPr lang="zh-CN" altLang="en-US" dirty="0"/>
              <a:t>，也就是</a:t>
            </a:r>
            <a:r>
              <a:rPr lang="en-US" altLang="zh-CN" dirty="0"/>
              <a:t>SCI</a:t>
            </a:r>
            <a:r>
              <a:rPr lang="zh-CN" altLang="en-US" dirty="0"/>
              <a:t>，如果我们发表的文章能在这个库里面检索到，就说明是</a:t>
            </a:r>
            <a:r>
              <a:rPr lang="en-US" altLang="zh-CN" dirty="0"/>
              <a:t>SCI</a:t>
            </a:r>
            <a:r>
              <a:rPr lang="zh-CN" altLang="en-US" dirty="0"/>
              <a:t>收录了。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109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选好库之后进入检索界面，这里可以简单检索，也可利用通配符和逻辑运算符进行检索，以检索我所</a:t>
            </a:r>
            <a:r>
              <a:rPr lang="en-US" altLang="zh-CN" dirty="0"/>
              <a:t>2015</a:t>
            </a:r>
            <a:r>
              <a:rPr lang="zh-CN" altLang="en-US" dirty="0"/>
              <a:t>年以来发表的</a:t>
            </a:r>
            <a:r>
              <a:rPr lang="en-US" altLang="zh-CN" dirty="0"/>
              <a:t>SCI</a:t>
            </a:r>
            <a:r>
              <a:rPr lang="zh-CN" altLang="en-US" dirty="0"/>
              <a:t>论文为例：在地址栏中输入我所的地址，这里面用到了*号这个省略符，表示零个或多个字母，作用是可以检索的比较全。在出版年这里输入要检索的年代，点击检索。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144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进入检索结果界面，在这个界面左侧可以根据出版年、文献类型、作者、机构等条件精炼检索结果。在上方可以对检索到的结果进行统计分析。点击期刊名称可以查看影响因子等期刊信息，在右侧可以看到该篇论文的被引和参考文献的情况，可以点击进去查看引文的详细情况。点击“出版商处的免费全文”可以链接到全文下载的界面。下面我们简单分析一下我所</a:t>
            </a:r>
            <a:r>
              <a:rPr lang="en-US" altLang="zh-CN" dirty="0"/>
              <a:t>2015</a:t>
            </a:r>
            <a:r>
              <a:rPr lang="zh-CN" altLang="en-US" dirty="0"/>
              <a:t>年以来发表的论文的情况，来体会一下</a:t>
            </a:r>
            <a:r>
              <a:rPr lang="en-US" altLang="zh-CN" dirty="0"/>
              <a:t>WOS</a:t>
            </a:r>
            <a:r>
              <a:rPr lang="zh-CN" altLang="en-US" dirty="0"/>
              <a:t>强大的功能。点击上面的分析检索结果及引文报告功能：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61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通过分析检索结果，我们可以了解关键作者、机构、国家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，年代发展趋势及主要发文期刊、会议等信息。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通过引文报告，我们可以了解我所文章引用的详细情况。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60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WOS</a:t>
            </a:r>
            <a:r>
              <a:rPr lang="zh-CN" altLang="en-US" dirty="0"/>
              <a:t>网站首页还有两个资源对大家了解和使用这个数据库比较有用。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是科睿唯安在线讲堂，在这里读者可以看到</a:t>
            </a:r>
            <a:r>
              <a:rPr lang="en-US" altLang="zh-CN" dirty="0"/>
              <a:t>WOS</a:t>
            </a:r>
            <a:r>
              <a:rPr lang="zh-CN" altLang="en-US" dirty="0"/>
              <a:t>数据库在科研工作中针对不同需求的使用方法及数据分析方法。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是资源与更新，这里面的“导览”和“培训”功能可以帮读者初步了解</a:t>
            </a:r>
            <a:r>
              <a:rPr lang="en-US" altLang="zh-CN" dirty="0"/>
              <a:t>WOS</a:t>
            </a:r>
            <a:r>
              <a:rPr lang="zh-CN" altLang="en-US" dirty="0"/>
              <a:t>网页的使用及检索方式。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358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下面介绍一下</a:t>
            </a:r>
            <a:r>
              <a:rPr lang="en-US" altLang="zh-CN" dirty="0"/>
              <a:t>EI</a:t>
            </a:r>
            <a:r>
              <a:rPr lang="zh-CN" altLang="en-US" dirty="0"/>
              <a:t>，也就是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工程索引，它是由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美国工程师学会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联合会于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1884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年创办的历史上最悠久的一部大型综合性检索工具。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在全球的学术界、工程界、信息界中享有盛誉，是科技界共同认可的重要检索工具。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746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常说的</a:t>
            </a:r>
            <a:r>
              <a:rPr lang="en-US" altLang="zh-CN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EI</a:t>
            </a:r>
            <a:r>
              <a:rPr lang="zh-CN" altLang="en-US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收录指的是在</a:t>
            </a:r>
            <a:r>
              <a:rPr lang="en-US" altLang="zh-CN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EI </a:t>
            </a:r>
            <a:r>
              <a:rPr lang="en-US" altLang="zh-CN" dirty="0" err="1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Compendex</a:t>
            </a:r>
            <a:r>
              <a:rPr lang="zh-CN" altLang="en-US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这个数据库中收录，</a:t>
            </a:r>
            <a:r>
              <a:rPr lang="en-US" altLang="zh-CN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EI</a:t>
            </a:r>
            <a:r>
              <a:rPr lang="zh-CN" altLang="en-US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数据库也可对检索结果进行精确检索和统计分析，</a:t>
            </a:r>
            <a:r>
              <a:rPr lang="en-US" altLang="zh-CN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EI</a:t>
            </a:r>
            <a:r>
              <a:rPr lang="zh-CN" altLang="en-US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数据库与</a:t>
            </a:r>
            <a:r>
              <a:rPr lang="en-US" altLang="zh-CN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SCI</a:t>
            </a:r>
            <a:r>
              <a:rPr lang="zh-CN" altLang="en-US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数据库的收录范围是有重复的。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153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如果需要进行</a:t>
            </a:r>
            <a:r>
              <a:rPr lang="zh-CN" altLang="en-US" sz="1200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物质性质的检索、化学结构检索，设计化学反应路径等，推荐使用</a:t>
            </a:r>
            <a:r>
              <a:rPr lang="en-US" altLang="zh-CN" sz="1200" dirty="0" err="1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SciFinder</a:t>
            </a:r>
            <a:r>
              <a:rPr lang="zh-CN" altLang="en-US" sz="1200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和</a:t>
            </a:r>
            <a:r>
              <a:rPr lang="en-US" altLang="zh-CN" sz="1200" dirty="0" err="1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Reaxys</a:t>
            </a:r>
            <a:r>
              <a:rPr lang="zh-CN" altLang="en-US" sz="1200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数据库。</a:t>
            </a:r>
            <a:r>
              <a:rPr lang="en-US" altLang="zh-CN" sz="1200" b="1" dirty="0" err="1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SciFinder</a:t>
            </a:r>
            <a:r>
              <a:rPr lang="zh-CN" altLang="en-US" sz="1200" b="1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数据库</a:t>
            </a:r>
            <a:r>
              <a:rPr lang="zh-CN" altLang="en-US" sz="12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即美国化学文摘库的升级版，是化学和生命科学研究领域中不可或缺的参考和研究工具，也是资料量最大，最具权威的出版物之一。</a:t>
            </a:r>
            <a:r>
              <a:rPr lang="en-US" altLang="zh-CN" sz="1200" b="1" dirty="0" err="1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Reaxys</a:t>
            </a:r>
            <a:r>
              <a:rPr lang="zh-CN" altLang="en-US" sz="1200" b="1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数据库</a:t>
            </a:r>
            <a:r>
              <a:rPr lang="zh-CN" altLang="en-US" sz="12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由爱思唯尔公司出品，是内容丰富的化学数值与事实数据库。</a:t>
            </a:r>
            <a:r>
              <a:rPr lang="en-US" altLang="zh-CN" sz="1200" b="0" dirty="0" err="1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Reaxys</a:t>
            </a:r>
            <a:r>
              <a:rPr lang="zh-CN" altLang="en-US" sz="12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是</a:t>
            </a:r>
            <a:r>
              <a:rPr lang="en-US" altLang="zh-CN" sz="1200" b="0" dirty="0" err="1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Beilstein</a:t>
            </a:r>
            <a:r>
              <a:rPr lang="en-US" altLang="zh-CN" sz="12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</a:t>
            </a:r>
            <a:r>
              <a:rPr lang="en-US" altLang="zh-CN" sz="1200" b="0" dirty="0" err="1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Gmelin</a:t>
            </a:r>
            <a:r>
              <a:rPr lang="zh-CN" altLang="en-US" sz="12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的升级产品。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865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如果需要详细了解各个数据库的使用方法，给大家提供如下的网址。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57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我的介绍包括如下四个方面：</a:t>
            </a:r>
            <a:r>
              <a:rPr lang="en-US" altLang="zh-CN" dirty="0"/>
              <a:t>1</a:t>
            </a:r>
            <a:r>
              <a:rPr lang="zh-CN" altLang="en-US" dirty="0"/>
              <a:t>、我所能访问的电子文献资源情况。</a:t>
            </a:r>
            <a:r>
              <a:rPr lang="en-US" altLang="zh-CN" dirty="0"/>
              <a:t>2</a:t>
            </a:r>
            <a:r>
              <a:rPr lang="zh-CN" altLang="en-US" dirty="0"/>
              <a:t>、如何利用这些电子资源。</a:t>
            </a:r>
            <a:r>
              <a:rPr lang="en-US" altLang="zh-CN" dirty="0"/>
              <a:t>3</a:t>
            </a:r>
            <a:r>
              <a:rPr lang="zh-CN" altLang="en-US" dirty="0"/>
              <a:t>、我们提供的文献服务，最后是资源使用过程中的注意事项。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883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下面介绍期刊及会议论文全文的获取方法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395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点击数据库的全文链接按钮（或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DOI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号链接），可直接链接到文献的出版商的网站，如果所内开通了该数据库，可直接下载全文。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657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下面介绍图书和学位论文的获取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142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图书获取两个途径：一是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所内开通的电子资源。二是其他一些网络资源，如美国国家学术出版社网站上就可以免费获取很多英文图书。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826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对学位论文，我所提供了</a:t>
            </a:r>
            <a:r>
              <a:rPr lang="en-US" altLang="zh-CN" dirty="0">
                <a:solidFill>
                  <a:schemeClr val="bg1"/>
                </a:solidFill>
              </a:rPr>
              <a:t>ProQuest</a:t>
            </a:r>
            <a:r>
              <a:rPr lang="zh-CN" altLang="en-US" dirty="0">
                <a:solidFill>
                  <a:schemeClr val="bg1"/>
                </a:solidFill>
              </a:rPr>
              <a:t>博硕士学位论文</a:t>
            </a:r>
            <a:r>
              <a:rPr lang="zh-CN" altLang="en-US" sz="1600" b="1" dirty="0">
                <a:solidFill>
                  <a:srgbClr val="FFFF00"/>
                </a:solidFill>
              </a:rPr>
              <a:t>文摘</a:t>
            </a:r>
            <a:r>
              <a:rPr lang="zh-CN" altLang="en-US" dirty="0">
                <a:solidFill>
                  <a:schemeClr val="bg1"/>
                </a:solidFill>
              </a:rPr>
              <a:t>数据库及全文库，这个是外文的。国内的论文可以通过知网、万方、</a:t>
            </a:r>
            <a:r>
              <a:rPr lang="en-US" altLang="zh-CN" dirty="0">
                <a:solidFill>
                  <a:schemeClr val="bg1"/>
                </a:solidFill>
              </a:rPr>
              <a:t>DICP</a:t>
            </a:r>
            <a:r>
              <a:rPr lang="zh-CN" altLang="en-US" dirty="0">
                <a:solidFill>
                  <a:schemeClr val="bg1"/>
                </a:solidFill>
              </a:rPr>
              <a:t>研究生学位论文库、</a:t>
            </a:r>
            <a:r>
              <a:rPr lang="en-US" altLang="zh-CN" dirty="0">
                <a:solidFill>
                  <a:schemeClr val="bg1"/>
                </a:solidFill>
              </a:rPr>
              <a:t>NSTL</a:t>
            </a:r>
            <a:r>
              <a:rPr lang="zh-CN" altLang="en-US" dirty="0">
                <a:solidFill>
                  <a:schemeClr val="bg1"/>
                </a:solidFill>
              </a:rPr>
              <a:t>、中科院学位论文数据库等方式获取，中科院学位论文数据库的开放原则是可以看本所论文的全文、院内论文的前</a:t>
            </a:r>
            <a:r>
              <a:rPr lang="en-US" altLang="zh-CN" dirty="0">
                <a:solidFill>
                  <a:schemeClr val="bg1"/>
                </a:solidFill>
              </a:rPr>
              <a:t>16</a:t>
            </a:r>
            <a:r>
              <a:rPr lang="zh-CN" altLang="en-US" dirty="0">
                <a:solidFill>
                  <a:schemeClr val="bg1"/>
                </a:solidFill>
              </a:rPr>
              <a:t>页。由于学位论文没有强制收录的要求，因此不能保证这些渠道能获取到所有的学位论文。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208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下面介绍一下专利、标准、科技报告的获取。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458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专利方面，各国的知识产权局网站基本都能查到本国的专利全文。除此之外，还有一些综合性的专利检索及分析系统，例如，</a:t>
            </a:r>
            <a:r>
              <a:rPr lang="en-US" altLang="zh-CN" dirty="0"/>
              <a:t>WOS</a:t>
            </a:r>
            <a:r>
              <a:rPr lang="zh-CN" altLang="en-US" dirty="0"/>
              <a:t>旗下的德温特专利库、</a:t>
            </a:r>
            <a:r>
              <a:rPr lang="en-US" altLang="zh-CN" sz="1200" dirty="0" err="1">
                <a:effectLst/>
              </a:rPr>
              <a:t>Incopat</a:t>
            </a:r>
            <a:r>
              <a:rPr lang="zh-CN" altLang="en-US" sz="1200" dirty="0">
                <a:effectLst/>
              </a:rPr>
              <a:t>专利数据库，智慧芽等。</a:t>
            </a:r>
            <a:endParaRPr lang="en-US" altLang="zh-CN" sz="1200" dirty="0">
              <a:effectLst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062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标准方面：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一是通过</a:t>
            </a:r>
            <a:r>
              <a:rPr lang="zh-CN" altLang="zh-CN" sz="1200" b="1" dirty="0">
                <a:latin typeface="微软雅黑" pitchFamily="34" charset="-122"/>
                <a:ea typeface="微软雅黑" pitchFamily="34" charset="-122"/>
              </a:rPr>
              <a:t>标准化组织与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公开的</a:t>
            </a:r>
            <a:r>
              <a:rPr lang="zh-CN" altLang="zh-CN" sz="1200" b="1" dirty="0">
                <a:latin typeface="微软雅黑" pitchFamily="34" charset="-122"/>
                <a:ea typeface="微软雅黑" pitchFamily="34" charset="-122"/>
              </a:rPr>
              <a:t>网上资源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进行检索，标准基本是</a:t>
            </a:r>
            <a:r>
              <a:rPr lang="zh-CN" altLang="zh-CN" sz="1200" b="1" dirty="0">
                <a:latin typeface="微软雅黑" pitchFamily="34" charset="-122"/>
                <a:ea typeface="微软雅黑" pitchFamily="34" charset="-122"/>
              </a:rPr>
              <a:t>检索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免费、但索要全文要付费。</a:t>
            </a:r>
            <a:r>
              <a:rPr lang="zh-CN" altLang="zh-CN" dirty="0"/>
              <a:t>中国标准化研究院标准馆是国家级标准文献服务中心。其标准文献收藏量为全国之最</a:t>
            </a:r>
            <a:r>
              <a:rPr lang="zh-CN" altLang="en-US" dirty="0"/>
              <a:t>。除此之外，中国标准服务网、万方数据库等也提供中国标准文献服务。对国外标准，像国际标准化组织、国际电信联盟、美国国家标准与技术研究院（</a:t>
            </a:r>
            <a:r>
              <a:rPr lang="en-US" altLang="zh-CN" dirty="0"/>
              <a:t>NIST</a:t>
            </a:r>
            <a:r>
              <a:rPr lang="zh-CN" altLang="en-US" dirty="0"/>
              <a:t>） 等都可以进行标准检索。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二是可以通过中科院的全文传递系统获取标准。</a:t>
            </a:r>
            <a:endParaRPr lang="zh-CN" altLang="zh-CN" sz="1200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001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科技报告方面，这里列举了</a:t>
            </a:r>
            <a:r>
              <a:rPr lang="en-US" altLang="zh-CN" kern="0" dirty="0"/>
              <a:t>AD</a:t>
            </a:r>
            <a:r>
              <a:rPr lang="zh-CN" altLang="en-US" kern="0" dirty="0"/>
              <a:t>、</a:t>
            </a:r>
            <a:r>
              <a:rPr lang="en-US" altLang="zh-CN" kern="0" dirty="0"/>
              <a:t>DOE</a:t>
            </a:r>
            <a:r>
              <a:rPr lang="zh-CN" altLang="en-US" kern="0" dirty="0"/>
              <a:t>、</a:t>
            </a:r>
            <a:r>
              <a:rPr lang="en-US" altLang="zh-CN" kern="0" dirty="0"/>
              <a:t>NASA</a:t>
            </a:r>
            <a:r>
              <a:rPr lang="zh-CN" altLang="en-US" kern="0" dirty="0"/>
              <a:t>、</a:t>
            </a:r>
            <a:r>
              <a:rPr lang="en-US" altLang="zh-CN" kern="0" dirty="0"/>
              <a:t>BP</a:t>
            </a:r>
            <a:r>
              <a:rPr lang="zh-CN" altLang="en-US" kern="0" dirty="0"/>
              <a:t>、</a:t>
            </a:r>
            <a:r>
              <a:rPr lang="en-US" altLang="zh-CN" kern="0" dirty="0"/>
              <a:t>OECD</a:t>
            </a:r>
            <a:r>
              <a:rPr lang="zh-CN" altLang="en-US" kern="0" dirty="0"/>
              <a:t>报告的检索网址，我国自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年开始，科技部在国家科技计划中启动了科技报告试点。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290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在上面的网址中可以检索我国的科技报告，实名注册后可在线阅览。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8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首先介绍一下电子资源网站的入口，可以通过网址访问，也可以通过</a:t>
            </a:r>
            <a:r>
              <a:rPr lang="zh-CN" altLang="en-US" dirty="0">
                <a:effectLst/>
              </a:rPr>
              <a:t>所外网</a:t>
            </a:r>
            <a:r>
              <a:rPr lang="en-US" altLang="zh-CN" dirty="0">
                <a:effectLst/>
              </a:rPr>
              <a:t>-</a:t>
            </a:r>
            <a:r>
              <a:rPr lang="zh-CN" altLang="en-US" dirty="0">
                <a:effectLst/>
              </a:rPr>
              <a:t>职能部门</a:t>
            </a:r>
            <a:r>
              <a:rPr lang="en-US" altLang="zh-CN" dirty="0">
                <a:effectLst/>
              </a:rPr>
              <a:t>-</a:t>
            </a:r>
            <a:r>
              <a:rPr lang="zh-CN" altLang="en-US" dirty="0">
                <a:effectLst/>
              </a:rPr>
              <a:t>科技处</a:t>
            </a:r>
            <a:r>
              <a:rPr lang="en-US" altLang="zh-CN" dirty="0">
                <a:effectLst/>
              </a:rPr>
              <a:t>-</a:t>
            </a:r>
            <a:r>
              <a:rPr lang="zh-CN" altLang="en-US" dirty="0">
                <a:effectLst/>
              </a:rPr>
              <a:t>图书馆，还可以通过所内网</a:t>
            </a:r>
            <a:r>
              <a:rPr lang="en-US" altLang="zh-CN" dirty="0">
                <a:effectLst/>
              </a:rPr>
              <a:t>-</a:t>
            </a:r>
            <a:r>
              <a:rPr lang="zh-CN" altLang="en-US" dirty="0">
                <a:effectLst/>
              </a:rPr>
              <a:t>常用栏目</a:t>
            </a:r>
            <a:r>
              <a:rPr lang="en-US" altLang="zh-CN" dirty="0">
                <a:effectLst/>
              </a:rPr>
              <a:t>-</a:t>
            </a:r>
            <a:r>
              <a:rPr lang="zh-CN" altLang="en-US" dirty="0">
                <a:effectLst/>
              </a:rPr>
              <a:t>电子资源访问。</a:t>
            </a:r>
            <a:endParaRPr lang="en-US" altLang="zh-CN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effectLst/>
              </a:rPr>
              <a:t>这是网页的截图，网页内容分为三部分，左边是图书馆提供的各项服务，中间是我所开通的全文数据库，右侧是文摘及数值型数据库。下面分别作以介绍。</a:t>
            </a:r>
            <a:endParaRPr lang="en-US" altLang="zh-CN" dirty="0">
              <a:effectLst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349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下面介绍一下图书馆提供的文献服务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082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包括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全文传递、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B166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论文查重系统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2B166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Turnitin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B166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、文献管理软件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2B166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EndNote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B166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和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纸本资源服务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9393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对所内无法获取全文的文献，可以利用院文献情报中心的全文传递系统索要，这是收费项目，一般期刊文献是</a:t>
            </a:r>
            <a:r>
              <a:rPr lang="en-US" altLang="zh-CN" dirty="0"/>
              <a:t>3</a:t>
            </a:r>
            <a:r>
              <a:rPr lang="zh-CN" altLang="en-US" dirty="0"/>
              <a:t>毛钱</a:t>
            </a:r>
            <a:r>
              <a:rPr lang="en-US" altLang="zh-CN" dirty="0"/>
              <a:t>1</a:t>
            </a:r>
            <a:r>
              <a:rPr lang="zh-CN" altLang="en-US" dirty="0"/>
              <a:t>页，学位论文等难获取文献会贵一些。具体操作方法为：</a:t>
            </a:r>
            <a:endParaRPr lang="en-US" altLang="zh-CN" dirty="0"/>
          </a:p>
          <a:p>
            <a:r>
              <a:rPr lang="en-US" altLang="zh-CN" sz="1200" dirty="0">
                <a:effectLst/>
                <a:latin typeface="+mn-lt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effectLst/>
                <a:latin typeface="+mn-lt"/>
                <a:ea typeface="微软雅黑" panose="020B0503020204020204" pitchFamily="34" charset="-122"/>
              </a:rPr>
              <a:t>、登录中科院文献传递系统申请文献：</a:t>
            </a:r>
            <a:r>
              <a:rPr lang="en-US" altLang="zh-CN" sz="1200" dirty="0">
                <a:effectLst/>
                <a:latin typeface="+mn-lt"/>
                <a:ea typeface="微软雅黑" panose="020B0503020204020204" pitchFamily="34" charset="-122"/>
              </a:rPr>
              <a:t>http://dds.las.ac.cn/</a:t>
            </a:r>
            <a:br>
              <a:rPr lang="en-US" altLang="zh-CN" sz="1200" dirty="0">
                <a:effectLst/>
                <a:latin typeface="+mn-lt"/>
                <a:ea typeface="微软雅黑" panose="020B0503020204020204" pitchFamily="34" charset="-122"/>
              </a:rPr>
            </a:br>
            <a:r>
              <a:rPr lang="en-US" altLang="zh-CN" sz="1200" dirty="0">
                <a:effectLst/>
                <a:latin typeface="+mn-lt"/>
                <a:ea typeface="微软雅黑" panose="020B0503020204020204" pitchFamily="34" charset="-122"/>
              </a:rPr>
              <a:t>2、</a:t>
            </a:r>
            <a:r>
              <a:rPr lang="zh-CN" altLang="en-US" sz="1200" dirty="0">
                <a:effectLst/>
                <a:latin typeface="+mn-lt"/>
                <a:ea typeface="微软雅黑" panose="020B0503020204020204" pitchFamily="34" charset="-122"/>
              </a:rPr>
              <a:t>申请文献前请先注册，注册的邮箱地址请使用所内邮箱</a:t>
            </a:r>
            <a:endParaRPr lang="en-US" altLang="zh-CN" sz="1200" dirty="0">
              <a:effectLst/>
              <a:latin typeface="+mn-lt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effectLst/>
                <a:latin typeface="+mn-lt"/>
                <a:ea typeface="微软雅黑" panose="020B0503020204020204" pitchFamily="34" charset="-122"/>
              </a:rPr>
              <a:t>3、</a:t>
            </a:r>
            <a:r>
              <a:rPr lang="zh-CN" altLang="en-US" sz="1200" dirty="0">
                <a:effectLst/>
                <a:latin typeface="+mn-lt"/>
                <a:ea typeface="微软雅黑" panose="020B0503020204020204" pitchFamily="34" charset="-122"/>
              </a:rPr>
              <a:t>注册成功后即可自行在系统中索要文献</a:t>
            </a:r>
            <a:br>
              <a:rPr lang="zh-CN" altLang="en-US" sz="1200" dirty="0">
                <a:effectLst/>
                <a:latin typeface="+mn-lt"/>
                <a:ea typeface="微软雅黑" panose="020B0503020204020204" pitchFamily="34" charset="-122"/>
              </a:rPr>
            </a:br>
            <a:r>
              <a:rPr lang="en-US" altLang="zh-CN" sz="1200" dirty="0">
                <a:effectLst/>
                <a:latin typeface="+mn-lt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effectLst/>
                <a:latin typeface="+mn-lt"/>
                <a:ea typeface="微软雅黑" panose="020B0503020204020204" pitchFamily="34" charset="-122"/>
              </a:rPr>
              <a:t>、如需充值，请联系我（</a:t>
            </a:r>
            <a:r>
              <a:rPr lang="en-US" altLang="zh-CN" sz="1200" dirty="0">
                <a:effectLst/>
                <a:latin typeface="+mn-lt"/>
                <a:ea typeface="微软雅黑" panose="020B0503020204020204" pitchFamily="34" charset="-122"/>
              </a:rPr>
              <a:t>gengxy@dicp.ac.cn，</a:t>
            </a:r>
            <a:r>
              <a:rPr lang="en-US" altLang="zh-CN" sz="1800" dirty="0">
                <a:effectLst/>
              </a:rPr>
              <a:t>39787203</a:t>
            </a:r>
            <a:r>
              <a:rPr lang="en-US" altLang="zh-CN" sz="1200" dirty="0">
                <a:effectLst/>
                <a:latin typeface="+mn-lt"/>
                <a:ea typeface="微软雅黑" panose="020B0503020204020204" pitchFamily="34" charset="-122"/>
              </a:rPr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669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为配合我所的学风道德建设，我们购买了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Turnitin</a:t>
            </a:r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文献查重系统。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我所已为每个研究组开通了一个账户，利用各组长的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DICP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邮箱和收到的临时密码登录，如登录信息已过期或使用过程中有相关问题，请与我联系。这里要注意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Turnitin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查重系统主要用于英文文献的查重，不适用于中文。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6028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+mn-lt"/>
                <a:ea typeface="微软雅黑" pitchFamily="34" charset="-122"/>
              </a:rPr>
              <a:t>EndNote</a:t>
            </a:r>
            <a:r>
              <a:rPr lang="zh-CN" altLang="en-US" sz="1200" dirty="0">
                <a:latin typeface="+mn-lt"/>
                <a:ea typeface="微软雅黑" pitchFamily="34" charset="-122"/>
              </a:rPr>
              <a:t>是一款十分强大的文献管理软件。中国科学院文献情报中心承担全部订购费用为全院研究所开通，读者可以下载使用。 安装时注意</a:t>
            </a:r>
            <a:r>
              <a:rPr lang="zh-CN" altLang="en-US" sz="1200" b="1" dirty="0">
                <a:solidFill>
                  <a:srgbClr val="FF0000"/>
                </a:solidFill>
                <a:latin typeface="+mn-lt"/>
                <a:ea typeface="微软雅黑" pitchFamily="34" charset="-122"/>
              </a:rPr>
              <a:t>下载后全部解压缩之后，再安装。</a:t>
            </a:r>
            <a:endParaRPr lang="zh-CN" altLang="en-US" sz="1200" dirty="0">
              <a:latin typeface="+mn-lt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9636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下面介绍一下我所在英歌石新建的图书馆的情况，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这里建筑面积九千多平方米，总座位数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870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个。设有图书阅览室、期刊阅览室、工具书阅览室、儿童阅览室、讨论室及咖啡厅等。为您提供图书借阅、交流研讨、培训咨询等服务。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一流的环境和服务，期待您的到来！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201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最后强调一下在资源利用过程中的注意事项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597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要尊重知识产权，合理使用数据库；不要批量下载！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852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我的介绍到此结束，祝您在化物所学习工作生活愉快！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88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我所馆藏特点是：</a:t>
            </a:r>
            <a:r>
              <a:rPr lang="zh-CN" altLang="en-US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在化学、化工方面收藏的文献较为完整，兼收多种类型、多种载体的物理、生物等相关学科文献，其中催化领域文献最为丰富。</a:t>
            </a:r>
            <a:endParaRPr lang="zh-CN" altLang="en-US" sz="1200" dirty="0"/>
          </a:p>
          <a:p>
            <a:r>
              <a:rPr lang="zh-CN" altLang="en-US" dirty="0"/>
              <a:t>我所开通的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常用文摘及数值型数据库主要有如下几个：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Web of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Science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平台，这是我们科研工作中应用最多的综合性文摘型数据库，下面会详细介绍。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EI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平台：工程索引，</a:t>
            </a:r>
            <a:r>
              <a:rPr lang="zh-CN" altLang="en-US" dirty="0">
                <a:effectLst/>
              </a:rPr>
              <a:t>是由美国工程师学会联合会于</a:t>
            </a:r>
            <a:r>
              <a:rPr lang="en-US" altLang="zh-CN" dirty="0">
                <a:effectLst/>
              </a:rPr>
              <a:t>1884</a:t>
            </a:r>
            <a:r>
              <a:rPr lang="zh-CN" altLang="en-US" dirty="0">
                <a:effectLst/>
              </a:rPr>
              <a:t>年创办的一部大型综合性检索工具。</a:t>
            </a:r>
            <a:endParaRPr lang="en-US" altLang="zh-CN" dirty="0">
              <a:effectLst/>
            </a:endParaRPr>
          </a:p>
          <a:p>
            <a:r>
              <a:rPr lang="en-US" altLang="zh-CN" dirty="0">
                <a:effectLst/>
              </a:rPr>
              <a:t>3</a:t>
            </a:r>
            <a:r>
              <a:rPr lang="zh-CN" altLang="en-US" dirty="0">
                <a:effectLst/>
              </a:rPr>
              <a:t>、</a:t>
            </a:r>
            <a:r>
              <a:rPr lang="en-US" altLang="zh-CN" dirty="0" err="1">
                <a:effectLst/>
              </a:rPr>
              <a:t>SciFinder</a:t>
            </a:r>
            <a:r>
              <a:rPr lang="zh-CN" altLang="en-US" dirty="0">
                <a:effectLst/>
              </a:rPr>
              <a:t>平台：</a:t>
            </a:r>
            <a:r>
              <a:rPr lang="zh-CN" altLang="en-US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是美国化学文摘社开发的权威科学研究工具，提供全球最全面、最可靠的化学及相关学科研究信息合集。</a:t>
            </a:r>
            <a:endParaRPr lang="en-US" altLang="zh-CN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altLang="zh-CN" dirty="0" err="1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Reaxys</a:t>
            </a:r>
            <a:r>
              <a:rPr lang="zh-CN" altLang="en-US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平台：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Elsevier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旗下的物质理化性质、事实反应数据库和药物化学数据库。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CAS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平台：是剑桥科学文摘。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、下面这个是穆斯堡尔谱数据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我所开通的期刊全文数据库主要有如下这些：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ACS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：是美国化学会的期刊全文，开通的是自创刊以来的全部内容。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Science Direct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：是荷兰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Elsevier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集团下的期刊，针对我所研究方向选刊开通。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Wiley Online Library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John Wiley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公司出版的期刊，针对我所研究方向选刊开通。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RSC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：是英国皇家化学会出版的期刊。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AIP/APS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：是美国物理学会、美国物理联合会出版的期刊。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Springer Link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：是施普林格公司出版的期刊，针对我所研究方向选刊开通。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Nature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数据库：我所开通的是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自然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杂志及其物理、纳米、材料、化学、能源、催化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本子刊。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Science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数据库：开通了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科学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杂志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PNAS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：美国科学院院刊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BioMed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：生物学和医学领域的开放获取期刊。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、穆斯堡尔谱期刊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接下来是几个中文期刊库，包括中国知网、维普、万方、中国化工信息周刊、国家科技图书文献中心资源、汉斯平台等。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30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在电子图书方面，我所开通了下述数据库中的部分电子图书资源：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Wiley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RSC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Springer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netLibrary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myiLibrary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，还有我所收集自建了催化方面的电子书资源库。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在硕博士论文方面，我所开通了外文的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硕博士论文数据库，中文的硕博士论文在知网、万方、和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NSTL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中有部分收录，中科院学位论文系统收录的是院内的论文，我所自建的学位论文库收录了部分我所的毕业论文。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除了这些常规资源外，我所还开通了英文的论文查重软件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Turnitin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，文献管理软件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EndNote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，视频学习资源网上报告厅和催化网络课堂，还有行业信息网站国研网和中经网中能源相关的资源。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68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上面介绍了我所开通的电子资源概况，下面给大家简单介绍一下如何利用这些信息资源服务科研。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064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分为</a:t>
            </a:r>
            <a:r>
              <a:rPr lang="en-US" altLang="zh-CN" dirty="0"/>
              <a:t>4</a:t>
            </a:r>
            <a:r>
              <a:rPr lang="zh-CN" altLang="en-US" dirty="0"/>
              <a:t>个部分，一是文摘及数值型数据库的应用。二是如何获取期刊及会议论文全文。三是如何获取图书和学位论文。四是如何获取专利、标准、 科技报告全文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18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在文摘及数值型数据库方面，最常用的是</a:t>
            </a:r>
            <a:r>
              <a:rPr lang="en-US" altLang="zh-CN" dirty="0"/>
              <a:t>Web of Science</a:t>
            </a:r>
            <a:r>
              <a:rPr lang="zh-CN" altLang="en-US" dirty="0"/>
              <a:t>、</a:t>
            </a:r>
            <a:r>
              <a:rPr lang="en-US" altLang="zh-CN" dirty="0"/>
              <a:t>EI</a:t>
            </a:r>
            <a:r>
              <a:rPr lang="zh-CN" altLang="en-US" dirty="0"/>
              <a:t>、</a:t>
            </a:r>
            <a:r>
              <a:rPr lang="en-US" altLang="zh-CN" dirty="0" err="1"/>
              <a:t>Reaxys</a:t>
            </a:r>
            <a:r>
              <a:rPr lang="zh-CN" altLang="en-US" dirty="0"/>
              <a:t>、</a:t>
            </a:r>
            <a:r>
              <a:rPr lang="en-US" altLang="zh-CN" dirty="0" err="1"/>
              <a:t>Scifinder</a:t>
            </a:r>
            <a:r>
              <a:rPr lang="zh-CN" altLang="en-US" dirty="0"/>
              <a:t>四个数据库，下面分别加以介绍。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887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Web of Science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，简称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WOS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，是美国汤森科技信息集团基于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开发的产品，是大型综合性、多学科、核心期刊</a:t>
            </a:r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引文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索引数据库。现已被科睿唯安收购。以其</a:t>
            </a:r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权威、全面的特点成为检索论文信息的首选。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51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22" y="1229005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95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7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1" y="706190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9" y="133858"/>
            <a:ext cx="642765" cy="6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59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hyperlink" Target="https://www.elsevier.com/zh-cn" TargetMode="External"/><Relationship Id="rId5" Type="http://schemas.openxmlformats.org/officeDocument/2006/relationships/hyperlink" Target="https://www.cas.org/zh-hans/support/training/scifinder" TargetMode="External"/><Relationship Id="rId4" Type="http://schemas.openxmlformats.org/officeDocument/2006/relationships/hyperlink" Target="https://clarivate.com.cn/e-clarivate/wos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ep.espacenet.com/" TargetMode="External"/><Relationship Id="rId13" Type="http://schemas.openxmlformats.org/officeDocument/2006/relationships/hyperlink" Target="http://www.wipo.int/portal/en/index.html" TargetMode="External"/><Relationship Id="rId18" Type="http://schemas.openxmlformats.org/officeDocument/2006/relationships/hyperlink" Target="http://www.casip.ac.cn/" TargetMode="External"/><Relationship Id="rId3" Type="http://schemas.openxmlformats.org/officeDocument/2006/relationships/notesSlide" Target="../notesSlides/notesSlide26.xml"/><Relationship Id="rId7" Type="http://schemas.openxmlformats.org/officeDocument/2006/relationships/hyperlink" Target="http://www.uspto.gov/" TargetMode="External"/><Relationship Id="rId12" Type="http://schemas.openxmlformats.org/officeDocument/2006/relationships/hyperlink" Target="http://brevets-patents.ic.gc.ca/opic-cipo/cpd/eng/introduction.html" TargetMode="External"/><Relationship Id="rId17" Type="http://schemas.openxmlformats.org/officeDocument/2006/relationships/hyperlink" Target="http://www.soopat.com/Index" TargetMode="External"/><Relationship Id="rId2" Type="http://schemas.openxmlformats.org/officeDocument/2006/relationships/slideLayout" Target="../slideLayouts/slideLayout3.xml"/><Relationship Id="rId16" Type="http://schemas.openxmlformats.org/officeDocument/2006/relationships/hyperlink" Target="http://www.cnpat.com.cn/" TargetMode="External"/><Relationship Id="rId20" Type="http://schemas.openxmlformats.org/officeDocument/2006/relationships/hyperlink" Target="https://www.zhihuiya.com/" TargetMode="External"/><Relationship Id="rId1" Type="http://schemas.openxmlformats.org/officeDocument/2006/relationships/tags" Target="../tags/tag27.xml"/><Relationship Id="rId6" Type="http://schemas.openxmlformats.org/officeDocument/2006/relationships/hyperlink" Target="https://www.cnipa.gov.cn/" TargetMode="External"/><Relationship Id="rId11" Type="http://schemas.openxmlformats.org/officeDocument/2006/relationships/hyperlink" Target="http://www.kipris.or.kr/enghome/main.jsp" TargetMode="External"/><Relationship Id="rId5" Type="http://schemas.openxmlformats.org/officeDocument/2006/relationships/hyperlink" Target="http://pss-system.cnipa.gov.cn/sipopublicsearch/portal/uiIndex.shtml" TargetMode="External"/><Relationship Id="rId15" Type="http://schemas.openxmlformats.org/officeDocument/2006/relationships/hyperlink" Target="http://www.cnipr.com/" TargetMode="External"/><Relationship Id="rId10" Type="http://schemas.openxmlformats.org/officeDocument/2006/relationships/hyperlink" Target="https://www.jpo.go.jp/" TargetMode="External"/><Relationship Id="rId19" Type="http://schemas.openxmlformats.org/officeDocument/2006/relationships/hyperlink" Target="https://www.incopat.com/" TargetMode="External"/><Relationship Id="rId4" Type="http://schemas.openxmlformats.org/officeDocument/2006/relationships/hyperlink" Target="http://apps.webofknowledge.com/DIIDW_GeneralSearch_input.do?product=DIIDW&amp;SID=V1Fo4JDpTda1wkswJlC&amp;search_mode=GeneralSearch" TargetMode="External"/><Relationship Id="rId9" Type="http://schemas.openxmlformats.org/officeDocument/2006/relationships/hyperlink" Target="https://www.jpo.go.jp/e/index.html" TargetMode="External"/><Relationship Id="rId14" Type="http://schemas.openxmlformats.org/officeDocument/2006/relationships/hyperlink" Target="http://www.shanghaiip.cn/wasWeb/index.jsp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ITU-T/index.html" TargetMode="External"/><Relationship Id="rId13" Type="http://schemas.openxmlformats.org/officeDocument/2006/relationships/hyperlink" Target="https://www.aiaa.org/publications" TargetMode="External"/><Relationship Id="rId3" Type="http://schemas.openxmlformats.org/officeDocument/2006/relationships/notesSlide" Target="../notesSlides/notesSlide27.xml"/><Relationship Id="rId7" Type="http://schemas.openxmlformats.org/officeDocument/2006/relationships/hyperlink" Target="http://www.iso.org/iso/en/ISOOnline.frontpage" TargetMode="External"/><Relationship Id="rId12" Type="http://schemas.openxmlformats.org/officeDocument/2006/relationships/hyperlink" Target="http://www.astm.org/cgi-bin/SoftCart.exe/NEWSITE_JAVASCRIPT/DOMnewstandards.shtml?L+mystore+ynvk4332+1095162715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6" Type="http://schemas.openxmlformats.org/officeDocument/2006/relationships/hyperlink" Target="https://www.wanfangdata.com.cn/index.html" TargetMode="External"/><Relationship Id="rId11" Type="http://schemas.openxmlformats.org/officeDocument/2006/relationships/hyperlink" Target="http://www.ashrae.org/" TargetMode="External"/><Relationship Id="rId5" Type="http://schemas.openxmlformats.org/officeDocument/2006/relationships/hyperlink" Target="http://www.cssn.net.cn/" TargetMode="External"/><Relationship Id="rId10" Type="http://schemas.openxmlformats.org/officeDocument/2006/relationships/hyperlink" Target="http://www.sae.org/standardsdev" TargetMode="External"/><Relationship Id="rId4" Type="http://schemas.openxmlformats.org/officeDocument/2006/relationships/hyperlink" Target="https://www.cnis.ac.cn/pcindex/" TargetMode="External"/><Relationship Id="rId9" Type="http://schemas.openxmlformats.org/officeDocument/2006/relationships/hyperlink" Target="http://www.nist.gov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a.org/" TargetMode="External"/><Relationship Id="rId3" Type="http://schemas.openxmlformats.org/officeDocument/2006/relationships/notesSlide" Target="../notesSlides/notesSlide28.xml"/><Relationship Id="rId7" Type="http://schemas.openxmlformats.org/officeDocument/2006/relationships/hyperlink" Target="http://www.oecd-ilibrary.org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6" Type="http://schemas.openxmlformats.org/officeDocument/2006/relationships/hyperlink" Target="https://www.bp.com/zh_cn/china/home/news/reports.html" TargetMode="External"/><Relationship Id="rId5" Type="http://schemas.openxmlformats.org/officeDocument/2006/relationships/hyperlink" Target="http://ntrs.nasa.gov/search.jsp" TargetMode="External"/><Relationship Id="rId4" Type="http://schemas.openxmlformats.org/officeDocument/2006/relationships/hyperlink" Target="http://www.ntis.gov/" TargetMode="External"/><Relationship Id="rId9" Type="http://schemas.openxmlformats.org/officeDocument/2006/relationships/hyperlink" Target="http://www.nstrs.cn/index2.asp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://www.nstrs.cn/index2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hyperlink" Target="http://www.ifc.dicp.ac.cn/" TargetMode="Externa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notesSlide" Target="../notesSlides/notesSlide31.xml"/><Relationship Id="rId5" Type="http://schemas.openxmlformats.org/officeDocument/2006/relationships/tags" Target="../tags/tag3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Relationship Id="rId5" Type="http://schemas.openxmlformats.org/officeDocument/2006/relationships/image" Target="../media/image49.png"/><Relationship Id="rId4" Type="http://schemas.openxmlformats.org/officeDocument/2006/relationships/hyperlink" Target="mailto:gengxy@dicp.ac.c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Relationship Id="rId6" Type="http://schemas.openxmlformats.org/officeDocument/2006/relationships/image" Target="../media/image20.png"/><Relationship Id="rId5" Type="http://schemas.openxmlformats.org/officeDocument/2006/relationships/hyperlink" Target="http://www.ifc.dicp.ac.cn/Turnitin/attachment/jiaoshi.pdf" TargetMode="External"/><Relationship Id="rId4" Type="http://schemas.openxmlformats.org/officeDocument/2006/relationships/hyperlink" Target="http://www.ifc.dicp.ac.cn/Turnitin/attachment/xuesheng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Relationship Id="rId6" Type="http://schemas.openxmlformats.org/officeDocument/2006/relationships/hyperlink" Target="http://www.las.ac.cn/endnote/endnote.jsp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hyperlink" Target="https://en.wikipedia.org/wiki/Eugene_Garfield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76499" y="4228649"/>
            <a:ext cx="7239000" cy="961289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耿笑颖（能源战略研究中心）</a:t>
            </a:r>
            <a:endParaRPr kumimoji="1"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1"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1"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0" y="1736065"/>
            <a:ext cx="12191999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科技文献资源介绍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947" y="5508725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3216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6830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3549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30273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40635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46" y="426676"/>
            <a:ext cx="4317025" cy="5073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287677"/>
            <a:ext cx="800100" cy="800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365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073B32-3C72-4515-AAFC-484F5A96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10</a:t>
            </a:fld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CB277D-405C-47C0-A534-8D73FC1F7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870012"/>
            <a:ext cx="12012004" cy="5987988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59BA160D-03B1-45F3-ABE1-80FCD6A5E1F9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 of Science(WOS)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平台介绍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89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F30074-C154-4AC3-B83C-E023AFB4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11</a:t>
            </a:fld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8FF308-C22B-43CC-A57F-8239EF4EC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42" y="884914"/>
            <a:ext cx="11027884" cy="5973086"/>
          </a:xfrm>
          <a:prstGeom prst="rect">
            <a:avLst/>
          </a:prstGeom>
        </p:spPr>
      </p:pic>
      <p:sp>
        <p:nvSpPr>
          <p:cNvPr id="5" name="圆角矩形 7">
            <a:extLst>
              <a:ext uri="{FF2B5EF4-FFF2-40B4-BE49-F238E27FC236}">
                <a16:creationId xmlns:a16="http://schemas.microsoft.com/office/drawing/2014/main" id="{2A237014-51A6-4F9E-AED9-AFFB2C207357}"/>
              </a:ext>
            </a:extLst>
          </p:cNvPr>
          <p:cNvSpPr/>
          <p:nvPr/>
        </p:nvSpPr>
        <p:spPr>
          <a:xfrm>
            <a:off x="1731987" y="3294043"/>
            <a:ext cx="3699329" cy="4949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7">
            <a:extLst>
              <a:ext uri="{FF2B5EF4-FFF2-40B4-BE49-F238E27FC236}">
                <a16:creationId xmlns:a16="http://schemas.microsoft.com/office/drawing/2014/main" id="{3F86CCAA-EFC3-4253-80A1-E1A286D960BC}"/>
              </a:ext>
            </a:extLst>
          </p:cNvPr>
          <p:cNvSpPr/>
          <p:nvPr/>
        </p:nvSpPr>
        <p:spPr>
          <a:xfrm>
            <a:off x="3129294" y="4142341"/>
            <a:ext cx="3590996" cy="2974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698BEDC-0CE6-4A5D-A85D-68ACBBA2A980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 of Science(WOS)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平台介绍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D81B55-14D0-41B1-9477-8E942F8A4E52}"/>
              </a:ext>
            </a:extLst>
          </p:cNvPr>
          <p:cNvSpPr txBox="1"/>
          <p:nvPr/>
        </p:nvSpPr>
        <p:spPr>
          <a:xfrm>
            <a:off x="1341303" y="2881868"/>
            <a:ext cx="652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、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6ABCCA-A848-4918-86E8-76B7C95F504E}"/>
              </a:ext>
            </a:extLst>
          </p:cNvPr>
          <p:cNvSpPr txBox="1"/>
          <p:nvPr/>
        </p:nvSpPr>
        <p:spPr>
          <a:xfrm>
            <a:off x="2423798" y="4106403"/>
            <a:ext cx="652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、</a:t>
            </a:r>
            <a:endParaRPr lang="zh-CN" altLang="en-US" dirty="0"/>
          </a:p>
        </p:txBody>
      </p:sp>
      <p:sp>
        <p:nvSpPr>
          <p:cNvPr id="11" name="圆角矩形 7">
            <a:extLst>
              <a:ext uri="{FF2B5EF4-FFF2-40B4-BE49-F238E27FC236}">
                <a16:creationId xmlns:a16="http://schemas.microsoft.com/office/drawing/2014/main" id="{269DFBC0-E7BD-4978-BDA9-2D6F9CBBE2C1}"/>
              </a:ext>
            </a:extLst>
          </p:cNvPr>
          <p:cNvSpPr/>
          <p:nvPr/>
        </p:nvSpPr>
        <p:spPr>
          <a:xfrm>
            <a:off x="6894222" y="3894842"/>
            <a:ext cx="3362482" cy="19440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57C8B34-20A1-4E3F-B3A7-BF46506CC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316" y="3294043"/>
            <a:ext cx="4319848" cy="2908962"/>
          </a:xfrm>
          <a:prstGeom prst="rect">
            <a:avLst/>
          </a:prstGeom>
        </p:spPr>
      </p:pic>
      <p:sp>
        <p:nvSpPr>
          <p:cNvPr id="12" name="圆角矩形 7">
            <a:extLst>
              <a:ext uri="{FF2B5EF4-FFF2-40B4-BE49-F238E27FC236}">
                <a16:creationId xmlns:a16="http://schemas.microsoft.com/office/drawing/2014/main" id="{8DF3062C-D793-4F8D-A8DB-F521BD53965B}"/>
              </a:ext>
            </a:extLst>
          </p:cNvPr>
          <p:cNvSpPr/>
          <p:nvPr/>
        </p:nvSpPr>
        <p:spPr>
          <a:xfrm>
            <a:off x="6156703" y="4043570"/>
            <a:ext cx="3699329" cy="4949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1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E1A94D-BF8D-4833-8495-84E6059E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12</a:t>
            </a:fld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5033BC-6E09-47E7-ABBD-84D575171C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90"/>
          <a:stretch/>
        </p:blipFill>
        <p:spPr>
          <a:xfrm>
            <a:off x="889729" y="749147"/>
            <a:ext cx="10410825" cy="390066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8307536A-5848-495D-8108-CF0170A9008D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 of Science(WOS)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平台介绍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6AF53C-89BE-4365-8E5D-7797E6E44F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92"/>
          <a:stretch/>
        </p:blipFill>
        <p:spPr>
          <a:xfrm>
            <a:off x="1595543" y="4166336"/>
            <a:ext cx="3871573" cy="26005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263FFE5-A0B0-4FFF-9DF8-D45B6996F6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335"/>
          <a:stretch/>
        </p:blipFill>
        <p:spPr>
          <a:xfrm>
            <a:off x="5580278" y="4166336"/>
            <a:ext cx="3324225" cy="2570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8B0FF02C-011B-4193-B846-F31307586AF6}"/>
              </a:ext>
            </a:extLst>
          </p:cNvPr>
          <p:cNvSpPr txBox="1"/>
          <p:nvPr/>
        </p:nvSpPr>
        <p:spPr>
          <a:xfrm>
            <a:off x="5325884" y="1709743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检索我所</a:t>
            </a:r>
            <a:r>
              <a:rPr lang="en-US" altLang="zh-CN" b="1" dirty="0">
                <a:solidFill>
                  <a:srgbClr val="FF0000"/>
                </a:solidFill>
              </a:rPr>
              <a:t>2015</a:t>
            </a:r>
            <a:r>
              <a:rPr lang="zh-CN" altLang="en-US" b="1" dirty="0">
                <a:solidFill>
                  <a:srgbClr val="FF0000"/>
                </a:solidFill>
              </a:rPr>
              <a:t>年以来发表的</a:t>
            </a:r>
            <a:r>
              <a:rPr lang="en-US" altLang="zh-CN" b="1" dirty="0">
                <a:solidFill>
                  <a:srgbClr val="FF0000"/>
                </a:solidFill>
              </a:rPr>
              <a:t>SCI</a:t>
            </a:r>
            <a:r>
              <a:rPr lang="zh-CN" altLang="en-US" b="1" dirty="0">
                <a:solidFill>
                  <a:srgbClr val="FF0000"/>
                </a:solidFill>
              </a:rPr>
              <a:t>论文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2F2E7DE3-EB2B-40AA-879F-CD76167A38A3}"/>
              </a:ext>
            </a:extLst>
          </p:cNvPr>
          <p:cNvSpPr txBox="1">
            <a:spLocks/>
          </p:cNvSpPr>
          <p:nvPr/>
        </p:nvSpPr>
        <p:spPr>
          <a:xfrm>
            <a:off x="9682347" y="5451702"/>
            <a:ext cx="1802647" cy="116484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30000"/>
              </a:lnSpc>
              <a:buFontTx/>
              <a:buNone/>
            </a:pPr>
            <a:r>
              <a:rPr lang="en-US" altLang="zh-CN" sz="6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”</a:t>
            </a:r>
            <a:r>
              <a:rPr lang="zh-CN" altLang="en-US" sz="1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精确匹配</a:t>
            </a:r>
            <a:endParaRPr lang="en-US" altLang="zh-CN" sz="12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B8E69E1-AFD5-4D9D-B268-A3851E37815F}"/>
              </a:ext>
            </a:extLst>
          </p:cNvPr>
          <p:cNvSpPr txBox="1">
            <a:spLocks/>
          </p:cNvSpPr>
          <p:nvPr/>
        </p:nvSpPr>
        <p:spPr bwMode="auto">
          <a:xfrm>
            <a:off x="9670550" y="4433702"/>
            <a:ext cx="2592288" cy="178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30000"/>
              </a:lnSpc>
              <a:buFont typeface="Wingdings" pitchFamily="2" charset="2"/>
              <a:buNone/>
            </a:pPr>
            <a:r>
              <a:rPr lang="en-US" altLang="zh-CN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zh-CN" alt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省略符</a:t>
            </a:r>
            <a:endParaRPr lang="en-US" altLang="zh-CN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02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E1A94D-BF8D-4833-8495-84E6059E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13</a:t>
            </a:fld>
            <a:endParaRPr lang="en-US" altLang="zh-CN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8307536A-5848-495D-8108-CF0170A9008D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 of Science(WOS)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平台介绍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71931CA-9E41-4448-8426-73E8BFD47E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3" t="-2648" r="123" b="14018"/>
          <a:stretch/>
        </p:blipFill>
        <p:spPr>
          <a:xfrm>
            <a:off x="1417850" y="871899"/>
            <a:ext cx="8960040" cy="5534051"/>
          </a:xfrm>
          <a:prstGeom prst="rect">
            <a:avLst/>
          </a:prstGeom>
        </p:spPr>
      </p:pic>
      <p:sp>
        <p:nvSpPr>
          <p:cNvPr id="13" name="圆角矩形 5">
            <a:extLst>
              <a:ext uri="{FF2B5EF4-FFF2-40B4-BE49-F238E27FC236}">
                <a16:creationId xmlns:a16="http://schemas.microsoft.com/office/drawing/2014/main" id="{6438A8AB-5A52-42CB-A2F3-5D1FDC999676}"/>
              </a:ext>
            </a:extLst>
          </p:cNvPr>
          <p:cNvSpPr/>
          <p:nvPr/>
        </p:nvSpPr>
        <p:spPr>
          <a:xfrm>
            <a:off x="1152297" y="2991982"/>
            <a:ext cx="2500150" cy="33900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64B1389C-C7D3-4268-90E2-036B7D8119E8}"/>
              </a:ext>
            </a:extLst>
          </p:cNvPr>
          <p:cNvSpPr txBox="1"/>
          <p:nvPr/>
        </p:nvSpPr>
        <p:spPr>
          <a:xfrm>
            <a:off x="1569053" y="3454258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、精炼结果</a:t>
            </a:r>
          </a:p>
        </p:txBody>
      </p:sp>
      <p:sp>
        <p:nvSpPr>
          <p:cNvPr id="15" name="圆角矩形 6">
            <a:extLst>
              <a:ext uri="{FF2B5EF4-FFF2-40B4-BE49-F238E27FC236}">
                <a16:creationId xmlns:a16="http://schemas.microsoft.com/office/drawing/2014/main" id="{97CC0412-61DD-49D7-A6A8-708F0BE26E04}"/>
              </a:ext>
            </a:extLst>
          </p:cNvPr>
          <p:cNvSpPr/>
          <p:nvPr/>
        </p:nvSpPr>
        <p:spPr>
          <a:xfrm>
            <a:off x="7980969" y="1847454"/>
            <a:ext cx="1530303" cy="4295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DF67E736-4ADB-457C-AE8C-428C4E0DD4C6}"/>
              </a:ext>
            </a:extLst>
          </p:cNvPr>
          <p:cNvSpPr txBox="1"/>
          <p:nvPr/>
        </p:nvSpPr>
        <p:spPr>
          <a:xfrm>
            <a:off x="8036189" y="1411682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、统计分析</a:t>
            </a:r>
          </a:p>
        </p:txBody>
      </p:sp>
      <p:sp>
        <p:nvSpPr>
          <p:cNvPr id="18" name="圆角矩形 7">
            <a:extLst>
              <a:ext uri="{FF2B5EF4-FFF2-40B4-BE49-F238E27FC236}">
                <a16:creationId xmlns:a16="http://schemas.microsoft.com/office/drawing/2014/main" id="{33CF6555-C40E-4A0E-9D17-665DD2BB8CE5}"/>
              </a:ext>
            </a:extLst>
          </p:cNvPr>
          <p:cNvSpPr/>
          <p:nvPr/>
        </p:nvSpPr>
        <p:spPr>
          <a:xfrm>
            <a:off x="9375354" y="4954522"/>
            <a:ext cx="771957" cy="8734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3682A312-35C8-442C-8302-08481CA1DFEB}"/>
              </a:ext>
            </a:extLst>
          </p:cNvPr>
          <p:cNvSpPr txBox="1"/>
          <p:nvPr/>
        </p:nvSpPr>
        <p:spPr>
          <a:xfrm>
            <a:off x="10096286" y="4818892"/>
            <a:ext cx="295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</a:t>
            </a:r>
            <a:r>
              <a:rPr lang="zh-CN" altLang="en-US" b="1" dirty="0">
                <a:solidFill>
                  <a:srgbClr val="FF0000"/>
                </a:solidFill>
              </a:rPr>
              <a:t>、点击查看引用情况</a:t>
            </a:r>
          </a:p>
        </p:txBody>
      </p:sp>
      <p:sp>
        <p:nvSpPr>
          <p:cNvPr id="21" name="圆角矩形 15">
            <a:extLst>
              <a:ext uri="{FF2B5EF4-FFF2-40B4-BE49-F238E27FC236}">
                <a16:creationId xmlns:a16="http://schemas.microsoft.com/office/drawing/2014/main" id="{970EAD0C-3E81-4CFA-A5B8-9799E665E6C4}"/>
              </a:ext>
            </a:extLst>
          </p:cNvPr>
          <p:cNvSpPr/>
          <p:nvPr/>
        </p:nvSpPr>
        <p:spPr>
          <a:xfrm>
            <a:off x="4342773" y="5950020"/>
            <a:ext cx="1044475" cy="271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D6334CFA-AE34-4197-ADEB-ECEB0204262A}"/>
              </a:ext>
            </a:extLst>
          </p:cNvPr>
          <p:cNvSpPr txBox="1"/>
          <p:nvPr/>
        </p:nvSpPr>
        <p:spPr>
          <a:xfrm>
            <a:off x="5594874" y="6221284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5</a:t>
            </a:r>
            <a:r>
              <a:rPr lang="zh-CN" altLang="en-US" b="1" dirty="0">
                <a:solidFill>
                  <a:srgbClr val="FF0000"/>
                </a:solidFill>
              </a:rPr>
              <a:t>、全文下载链接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F9AA25B-7BD6-4E7B-B5E5-12948BC67D3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387248" y="6221284"/>
            <a:ext cx="207626" cy="1846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18">
            <a:extLst>
              <a:ext uri="{FF2B5EF4-FFF2-40B4-BE49-F238E27FC236}">
                <a16:creationId xmlns:a16="http://schemas.microsoft.com/office/drawing/2014/main" id="{86C0BDCB-0673-496F-A9DD-3FEA0886CA74}"/>
              </a:ext>
            </a:extLst>
          </p:cNvPr>
          <p:cNvSpPr txBox="1"/>
          <p:nvPr/>
        </p:nvSpPr>
        <p:spPr>
          <a:xfrm>
            <a:off x="4592865" y="4121813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b="1" dirty="0">
                <a:solidFill>
                  <a:srgbClr val="FF0000"/>
                </a:solidFill>
              </a:rPr>
              <a:t>、点击期刊名称查看</a:t>
            </a:r>
            <a:r>
              <a:rPr lang="en-US" altLang="zh-CN" b="1" dirty="0">
                <a:solidFill>
                  <a:srgbClr val="FF0000"/>
                </a:solidFill>
              </a:rPr>
              <a:t>IF</a:t>
            </a:r>
            <a:r>
              <a:rPr lang="zh-CN" altLang="en-US" b="1" dirty="0">
                <a:solidFill>
                  <a:srgbClr val="FF0000"/>
                </a:solidFill>
              </a:rPr>
              <a:t>等信息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EEA2F53-C352-4E77-955D-8B30E418ADD4}"/>
              </a:ext>
            </a:extLst>
          </p:cNvPr>
          <p:cNvCxnSpPr>
            <a:cxnSpLocks/>
          </p:cNvCxnSpPr>
          <p:nvPr/>
        </p:nvCxnSpPr>
        <p:spPr>
          <a:xfrm flipH="1">
            <a:off x="4472778" y="4443914"/>
            <a:ext cx="484812" cy="8691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圆角矩形 20">
            <a:extLst>
              <a:ext uri="{FF2B5EF4-FFF2-40B4-BE49-F238E27FC236}">
                <a16:creationId xmlns:a16="http://schemas.microsoft.com/office/drawing/2014/main" id="{33E8EE15-B622-42EA-8949-97BA48BDF376}"/>
              </a:ext>
            </a:extLst>
          </p:cNvPr>
          <p:cNvSpPr/>
          <p:nvPr/>
        </p:nvSpPr>
        <p:spPr>
          <a:xfrm>
            <a:off x="4450814" y="5358156"/>
            <a:ext cx="372104" cy="993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98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6251D5-83BB-437F-A1D7-9A14BD17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14</a:t>
            </a:fld>
            <a:endParaRPr lang="en-US" altLang="zh-CN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AD5AF02F-0B9F-4E57-8E5B-CA6C8A024762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 of Science(WOS)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平台介绍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A066AB5-C445-4CAB-A3E2-1BCD36895100}"/>
              </a:ext>
            </a:extLst>
          </p:cNvPr>
          <p:cNvSpPr txBox="1"/>
          <p:nvPr/>
        </p:nvSpPr>
        <p:spPr>
          <a:xfrm>
            <a:off x="7652141" y="120236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分析检索结果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87106B7-6F28-481B-9EA2-3ADB970BFC01}"/>
              </a:ext>
            </a:extLst>
          </p:cNvPr>
          <p:cNvCxnSpPr/>
          <p:nvPr/>
        </p:nvCxnSpPr>
        <p:spPr>
          <a:xfrm flipH="1">
            <a:off x="7176695" y="1387027"/>
            <a:ext cx="504056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 Box 18">
            <a:extLst>
              <a:ext uri="{FF2B5EF4-FFF2-40B4-BE49-F238E27FC236}">
                <a16:creationId xmlns:a16="http://schemas.microsoft.com/office/drawing/2014/main" id="{DC85D77C-47D5-445B-8BA3-A7D70F463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695" y="1664385"/>
            <a:ext cx="249299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了解关键作者、机构、国家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76109C6E-D3B4-4145-9821-418B610A5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695" y="2112327"/>
            <a:ext cx="172354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了解年代发展趋势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41029778-2D78-438C-A19C-25426762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695" y="2535380"/>
            <a:ext cx="230063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了解主要发文期刊、会议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E671F4F1-A78B-4F88-9933-CE1B5E059D99}"/>
              </a:ext>
            </a:extLst>
          </p:cNvPr>
          <p:cNvSpPr txBox="1"/>
          <p:nvPr/>
        </p:nvSpPr>
        <p:spPr>
          <a:xfrm>
            <a:off x="4069542" y="517953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创建引文报告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FA8E15C-8266-48F4-B87C-0D8232A43C8A}"/>
              </a:ext>
            </a:extLst>
          </p:cNvPr>
          <p:cNvCxnSpPr/>
          <p:nvPr/>
        </p:nvCxnSpPr>
        <p:spPr>
          <a:xfrm>
            <a:off x="5725726" y="5364197"/>
            <a:ext cx="576064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318641AC-0781-4EF4-8D8D-45E9D86A5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62" y="760312"/>
            <a:ext cx="5167166" cy="36346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4701AFC-2B09-4518-ABE1-9D03A19D6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906" y="3067080"/>
            <a:ext cx="4780427" cy="3782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76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7331A945-4641-48D4-B9E3-AB7025FBF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49" y="906988"/>
            <a:ext cx="11038901" cy="556687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87A7BB-0023-44DD-BC29-5A64BF82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15</a:t>
            </a:fld>
            <a:endParaRPr lang="en-US" altLang="zh-CN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41571214-A070-4BE3-B826-52553C933367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 of Science(WOS)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平台介绍</a:t>
            </a:r>
          </a:p>
        </p:txBody>
      </p:sp>
      <p:sp>
        <p:nvSpPr>
          <p:cNvPr id="6" name="圆角矩形 6">
            <a:extLst>
              <a:ext uri="{FF2B5EF4-FFF2-40B4-BE49-F238E27FC236}">
                <a16:creationId xmlns:a16="http://schemas.microsoft.com/office/drawing/2014/main" id="{FF857A6F-69A9-4B15-AFD8-D59CD4610599}"/>
              </a:ext>
            </a:extLst>
          </p:cNvPr>
          <p:cNvSpPr/>
          <p:nvPr/>
        </p:nvSpPr>
        <p:spPr>
          <a:xfrm>
            <a:off x="10531178" y="5834069"/>
            <a:ext cx="1224136" cy="6656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BC60937-7E44-4E5F-BCED-02A13F807F4E}"/>
              </a:ext>
            </a:extLst>
          </p:cNvPr>
          <p:cNvCxnSpPr>
            <a:cxnSpLocks/>
          </p:cNvCxnSpPr>
          <p:nvPr/>
        </p:nvCxnSpPr>
        <p:spPr>
          <a:xfrm>
            <a:off x="8560106" y="5618199"/>
            <a:ext cx="1989812" cy="3328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圆角矩形 6">
            <a:extLst>
              <a:ext uri="{FF2B5EF4-FFF2-40B4-BE49-F238E27FC236}">
                <a16:creationId xmlns:a16="http://schemas.microsoft.com/office/drawing/2014/main" id="{C00006D8-FB47-40C1-97ED-2F819094DB90}"/>
              </a:ext>
            </a:extLst>
          </p:cNvPr>
          <p:cNvSpPr/>
          <p:nvPr/>
        </p:nvSpPr>
        <p:spPr>
          <a:xfrm>
            <a:off x="5924291" y="5285386"/>
            <a:ext cx="1224136" cy="6656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8C331A5-C65C-44A7-8AE8-BBDFEF109962}"/>
              </a:ext>
            </a:extLst>
          </p:cNvPr>
          <p:cNvCxnSpPr>
            <a:cxnSpLocks/>
          </p:cNvCxnSpPr>
          <p:nvPr/>
        </p:nvCxnSpPr>
        <p:spPr>
          <a:xfrm>
            <a:off x="5277080" y="4990641"/>
            <a:ext cx="665951" cy="4116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E796584F-FDF4-4BAC-8D8D-CE43E3CE0DFC}"/>
              </a:ext>
            </a:extLst>
          </p:cNvPr>
          <p:cNvSpPr txBox="1"/>
          <p:nvPr/>
        </p:nvSpPr>
        <p:spPr>
          <a:xfrm>
            <a:off x="4834352" y="4753511"/>
            <a:ext cx="432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、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69EBBB-8B95-468C-B93A-725E2B880BC1}"/>
              </a:ext>
            </a:extLst>
          </p:cNvPr>
          <p:cNvSpPr txBox="1"/>
          <p:nvPr/>
        </p:nvSpPr>
        <p:spPr>
          <a:xfrm>
            <a:off x="8204036" y="5402329"/>
            <a:ext cx="432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、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24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6251D5-83BB-437F-A1D7-9A14BD17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16</a:t>
            </a:fld>
            <a:endParaRPr lang="en-US" altLang="zh-CN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AD5AF02F-0B9F-4E57-8E5B-CA6C8A024762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工程索引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-EI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5BD6CEC-6036-4769-A9C0-68AABBAE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86" y="1052737"/>
            <a:ext cx="65532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圆角矩形 6">
            <a:extLst>
              <a:ext uri="{FF2B5EF4-FFF2-40B4-BE49-F238E27FC236}">
                <a16:creationId xmlns:a16="http://schemas.microsoft.com/office/drawing/2014/main" id="{7EAADC8C-892E-4411-A960-6BAD1C4DFFE6}"/>
              </a:ext>
            </a:extLst>
          </p:cNvPr>
          <p:cNvSpPr/>
          <p:nvPr/>
        </p:nvSpPr>
        <p:spPr>
          <a:xfrm>
            <a:off x="6539780" y="2307646"/>
            <a:ext cx="1012081" cy="4732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7">
            <a:extLst>
              <a:ext uri="{FF2B5EF4-FFF2-40B4-BE49-F238E27FC236}">
                <a16:creationId xmlns:a16="http://schemas.microsoft.com/office/drawing/2014/main" id="{6DD6134A-ABC7-48CF-A22D-7A6866DE3FBE}"/>
              </a:ext>
            </a:extLst>
          </p:cNvPr>
          <p:cNvSpPr/>
          <p:nvPr/>
        </p:nvSpPr>
        <p:spPr>
          <a:xfrm rot="10800000">
            <a:off x="7551862" y="2436275"/>
            <a:ext cx="580465" cy="20063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B7D6D6F-156B-4B2A-9B3D-5115F75A2F34}"/>
              </a:ext>
            </a:extLst>
          </p:cNvPr>
          <p:cNvSpPr txBox="1"/>
          <p:nvPr/>
        </p:nvSpPr>
        <p:spPr>
          <a:xfrm>
            <a:off x="8248705" y="1984923"/>
            <a:ext cx="27286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工程索引（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）是由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美国工程师学会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联合会于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1884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年创办的历史上最悠久的一部大型综合性检索工具。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在全球的学术界、工程界、信息界中享有盛誉，是科技界共同认可的重要检索工具。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2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6251D5-83BB-437F-A1D7-9A14BD17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17</a:t>
            </a:fld>
            <a:endParaRPr lang="en-US" altLang="zh-CN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AD5AF02F-0B9F-4E57-8E5B-CA6C8A024762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工程索引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-EI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8E3DA5-D749-4660-929F-09921AD37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24" y="1447698"/>
            <a:ext cx="11094720" cy="2183498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A4D64495-95AA-4C88-B748-E8963A83DE8A}"/>
              </a:ext>
            </a:extLst>
          </p:cNvPr>
          <p:cNvSpPr txBox="1"/>
          <p:nvPr/>
        </p:nvSpPr>
        <p:spPr>
          <a:xfrm>
            <a:off x="2539568" y="4087981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EI</a:t>
            </a:r>
            <a:r>
              <a:rPr lang="zh-CN" altLang="en-US" b="1" dirty="0">
                <a:solidFill>
                  <a:srgbClr val="FF0000"/>
                </a:solidFill>
              </a:rPr>
              <a:t>数据库收录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A5E6FBC-051D-4FFF-9C6A-50F39502AD70}"/>
              </a:ext>
            </a:extLst>
          </p:cNvPr>
          <p:cNvCxnSpPr/>
          <p:nvPr/>
        </p:nvCxnSpPr>
        <p:spPr>
          <a:xfrm>
            <a:off x="2107520" y="3655933"/>
            <a:ext cx="432048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68D7B652-132B-443E-986F-CA6BB32124D2}"/>
              </a:ext>
            </a:extLst>
          </p:cNvPr>
          <p:cNvSpPr/>
          <p:nvPr/>
        </p:nvSpPr>
        <p:spPr>
          <a:xfrm>
            <a:off x="2611576" y="4716577"/>
            <a:ext cx="605326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注：</a:t>
            </a:r>
            <a:r>
              <a:rPr lang="en-US" altLang="zh-CN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EI</a:t>
            </a:r>
            <a:r>
              <a:rPr lang="zh-CN" altLang="en-US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数据库也可对检索结果进行精确检索和统计分析</a:t>
            </a:r>
            <a:endParaRPr lang="en-US" altLang="zh-CN" dirty="0">
              <a:solidFill>
                <a:srgbClr val="A0001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       2</a:t>
            </a:r>
            <a:r>
              <a:rPr lang="zh-CN" altLang="en-US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SCI</a:t>
            </a:r>
            <a:r>
              <a:rPr lang="zh-CN" altLang="en-US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数据库与</a:t>
            </a:r>
            <a:r>
              <a:rPr lang="en-US" altLang="zh-CN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EI</a:t>
            </a:r>
            <a:r>
              <a:rPr lang="zh-CN" altLang="en-US" dirty="0">
                <a:solidFill>
                  <a:srgbClr val="A0001E"/>
                </a:solidFill>
                <a:latin typeface="微软雅黑" pitchFamily="34" charset="-122"/>
                <a:ea typeface="微软雅黑" pitchFamily="34" charset="-122"/>
              </a:rPr>
              <a:t>数据库收录范围是有重复的。</a:t>
            </a:r>
          </a:p>
        </p:txBody>
      </p:sp>
      <p:sp>
        <p:nvSpPr>
          <p:cNvPr id="18" name="圆角矩形 6">
            <a:extLst>
              <a:ext uri="{FF2B5EF4-FFF2-40B4-BE49-F238E27FC236}">
                <a16:creationId xmlns:a16="http://schemas.microsoft.com/office/drawing/2014/main" id="{1D85099B-D998-4B5F-A3C5-A5761EF83F9A}"/>
              </a:ext>
            </a:extLst>
          </p:cNvPr>
          <p:cNvSpPr/>
          <p:nvPr/>
        </p:nvSpPr>
        <p:spPr>
          <a:xfrm>
            <a:off x="1511900" y="3165509"/>
            <a:ext cx="1012081" cy="4732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7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6251D5-83BB-437F-A1D7-9A14BD17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18</a:t>
            </a:fld>
            <a:endParaRPr lang="en-US" altLang="zh-CN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AD5AF02F-0B9F-4E57-8E5B-CA6C8A024762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2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Scifinder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32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Reaxys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数据库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D6B4777-4B62-4499-A417-B21B15C0F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99"/>
          <a:stretch/>
        </p:blipFill>
        <p:spPr>
          <a:xfrm>
            <a:off x="423957" y="957262"/>
            <a:ext cx="6143105" cy="3804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圆角矩形 6">
            <a:extLst>
              <a:ext uri="{FF2B5EF4-FFF2-40B4-BE49-F238E27FC236}">
                <a16:creationId xmlns:a16="http://schemas.microsoft.com/office/drawing/2014/main" id="{F5F43B18-F6BE-4A72-97E3-C8A1DDBAAC3F}"/>
              </a:ext>
            </a:extLst>
          </p:cNvPr>
          <p:cNvSpPr/>
          <p:nvPr/>
        </p:nvSpPr>
        <p:spPr>
          <a:xfrm>
            <a:off x="5186674" y="1310797"/>
            <a:ext cx="1240932" cy="635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6">
            <a:extLst>
              <a:ext uri="{FF2B5EF4-FFF2-40B4-BE49-F238E27FC236}">
                <a16:creationId xmlns:a16="http://schemas.microsoft.com/office/drawing/2014/main" id="{9E5244D1-1AE2-4DF2-9B94-7E2435AF875D}"/>
              </a:ext>
            </a:extLst>
          </p:cNvPr>
          <p:cNvSpPr/>
          <p:nvPr/>
        </p:nvSpPr>
        <p:spPr>
          <a:xfrm>
            <a:off x="5186674" y="4126834"/>
            <a:ext cx="1240932" cy="635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4F7328-60FE-45F4-829F-7970C2660081}"/>
              </a:ext>
            </a:extLst>
          </p:cNvPr>
          <p:cNvSpPr txBox="1"/>
          <p:nvPr/>
        </p:nvSpPr>
        <p:spPr>
          <a:xfrm>
            <a:off x="6727299" y="940399"/>
            <a:ext cx="50407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SciFinder</a:t>
            </a:r>
            <a:r>
              <a:rPr lang="zh-CN" altLang="en-US" sz="1800" b="1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数据库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即美国化学文摘，是化学和生命科学研究领域中不可或缺的参考和研究工具，也是资料量最大，最具权威的出版物。网络版化学文摘 </a:t>
            </a:r>
            <a:r>
              <a:rPr lang="en-US" altLang="zh-CN" sz="1800" b="0" dirty="0" err="1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SciFinder</a:t>
            </a:r>
            <a:r>
              <a:rPr lang="en-US" altLang="zh-CN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，更整合了 </a:t>
            </a:r>
            <a:r>
              <a:rPr lang="en-US" altLang="zh-CN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Medline 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医学数据库、欧洲和美国等 </a:t>
            </a:r>
            <a:r>
              <a:rPr lang="en-US" altLang="zh-CN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63 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几家专利机构的全文专利资料、以及化学文摘 </a:t>
            </a:r>
            <a:r>
              <a:rPr lang="en-US" altLang="zh-CN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1907 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年至今的所有内容。 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7F1B50C-E9F7-4E9C-BB40-C834DB469537}"/>
              </a:ext>
            </a:extLst>
          </p:cNvPr>
          <p:cNvSpPr txBox="1"/>
          <p:nvPr/>
        </p:nvSpPr>
        <p:spPr>
          <a:xfrm>
            <a:off x="6743924" y="3151702"/>
            <a:ext cx="50113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Reaxys</a:t>
            </a:r>
            <a:r>
              <a:rPr lang="zh-CN" altLang="en-US" sz="1800" b="1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数据库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由爱思唯尔（</a:t>
            </a:r>
            <a:r>
              <a:rPr lang="en-US" altLang="zh-CN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Elsevier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）公司出品，是内容丰富的化学数值与事实数据库。</a:t>
            </a:r>
            <a:r>
              <a:rPr lang="en-US" altLang="zh-CN" sz="1800" b="0" dirty="0" err="1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Reaxys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为</a:t>
            </a:r>
            <a:r>
              <a:rPr lang="en-US" altLang="zh-CN" sz="1800" b="0" dirty="0" err="1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CrossFire</a:t>
            </a:r>
            <a:r>
              <a:rPr lang="en-US" altLang="zh-CN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800" b="0" dirty="0" err="1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Beilstein</a:t>
            </a:r>
            <a:r>
              <a:rPr lang="en-US" altLang="zh-CN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</a:t>
            </a:r>
            <a:r>
              <a:rPr lang="en-US" altLang="zh-CN" sz="1800" b="0" dirty="0" err="1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Gmelin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的升级产品。</a:t>
            </a:r>
            <a:b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</a:br>
            <a:r>
              <a:rPr lang="en-US" altLang="zh-CN" sz="1800" b="0" dirty="0" err="1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Reaxys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将贝尔斯坦（</a:t>
            </a:r>
            <a:r>
              <a:rPr lang="en-US" altLang="zh-CN" sz="1800" b="0" dirty="0" err="1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Beilstein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）、专利化学数据库（</a:t>
            </a:r>
            <a:r>
              <a:rPr lang="en-US" altLang="zh-CN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Patent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）和盖墨林（</a:t>
            </a:r>
            <a:r>
              <a:rPr lang="en-US" altLang="zh-CN" sz="1800" b="0" dirty="0" err="1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Gmelin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）的内容整合为统一的资源，包含了</a:t>
            </a:r>
            <a:r>
              <a:rPr lang="en-US" altLang="zh-CN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2800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多万个反应、</a:t>
            </a:r>
            <a:r>
              <a:rPr lang="en-US" altLang="zh-CN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1800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多万种物质、</a:t>
            </a:r>
            <a:r>
              <a:rPr lang="en-US" altLang="zh-CN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400</a:t>
            </a:r>
            <a:r>
              <a:rPr lang="zh-CN" altLang="en-US" sz="1800" b="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多万条文献。</a:t>
            </a:r>
            <a:endParaRPr lang="en-US" altLang="zh-CN" sz="1800" b="0" dirty="0">
              <a:solidFill>
                <a:srgbClr val="00206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40F9A60-3544-4988-ACC0-EC32005A86E3}"/>
              </a:ext>
            </a:extLst>
          </p:cNvPr>
          <p:cNvSpPr txBox="1"/>
          <p:nvPr/>
        </p:nvSpPr>
        <p:spPr>
          <a:xfrm>
            <a:off x="1165869" y="5362630"/>
            <a:ext cx="6143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80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主要用途：</a:t>
            </a:r>
            <a:endParaRPr lang="en-US" altLang="zh-CN" sz="1800" dirty="0">
              <a:solidFill>
                <a:srgbClr val="00206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zh-CN" altLang="en-US" sz="1800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进行物质检索及物质性质的检索</a:t>
            </a:r>
            <a:endParaRPr lang="en-US" altLang="zh-CN" sz="1800" dirty="0">
              <a:solidFill>
                <a:srgbClr val="FF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zh-CN" altLang="en-US" sz="1800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进行结构检索及化学反应检索</a:t>
            </a:r>
            <a:endParaRPr lang="en-US" altLang="zh-CN" sz="1800" dirty="0">
              <a:solidFill>
                <a:srgbClr val="FF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1800" dirty="0" err="1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Eg.</a:t>
            </a:r>
            <a:r>
              <a:rPr lang="en-US" altLang="zh-CN" sz="180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查找某物质的物理性质及制备方法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0319D57-67D5-4DA5-8B1F-81D4E3319C34}"/>
              </a:ext>
            </a:extLst>
          </p:cNvPr>
          <p:cNvCxnSpPr>
            <a:cxnSpLocks/>
          </p:cNvCxnSpPr>
          <p:nvPr/>
        </p:nvCxnSpPr>
        <p:spPr>
          <a:xfrm flipV="1">
            <a:off x="6301118" y="1219505"/>
            <a:ext cx="531888" cy="1814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DC67EA2-28FB-4284-8A6D-6A81CDF1181D}"/>
              </a:ext>
            </a:extLst>
          </p:cNvPr>
          <p:cNvCxnSpPr>
            <a:cxnSpLocks/>
          </p:cNvCxnSpPr>
          <p:nvPr/>
        </p:nvCxnSpPr>
        <p:spPr>
          <a:xfrm flipV="1">
            <a:off x="6370846" y="3347572"/>
            <a:ext cx="373078" cy="7787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9703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6251D5-83BB-437F-A1D7-9A14BD17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19</a:t>
            </a:fld>
            <a:endParaRPr lang="en-US" altLang="zh-CN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AD5AF02F-0B9F-4E57-8E5B-CA6C8A024762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小提示：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F359EDC-BB91-46D1-9B01-1A02E994EE87}"/>
              </a:ext>
            </a:extLst>
          </p:cNvPr>
          <p:cNvSpPr txBox="1">
            <a:spLocks/>
          </p:cNvSpPr>
          <p:nvPr/>
        </p:nvSpPr>
        <p:spPr bwMode="auto">
          <a:xfrm>
            <a:off x="807019" y="2564904"/>
            <a:ext cx="10865584" cy="342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 Web of Science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在线大讲堂：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23115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None/>
              <a:tabLst/>
              <a:defRPr/>
            </a:pPr>
            <a:r>
              <a:rPr lang="en-US" altLang="zh-CN" sz="2000" kern="0" dirty="0">
                <a:solidFill>
                  <a:srgbClr val="23115D"/>
                </a:solidFill>
                <a:latin typeface="Verdana"/>
              </a:rPr>
              <a:t>   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4"/>
              </a:rPr>
              <a:t>https://clarivate.com.cn/e-clarivate/wos.htm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23115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Scifinder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培训网站：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23115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None/>
              <a:tabLst/>
              <a:defRPr/>
            </a:pPr>
            <a:r>
              <a:rPr lang="en-US" altLang="zh-CN" sz="2000" kern="0" dirty="0">
                <a:solidFill>
                  <a:srgbClr val="23115D"/>
                </a:solidFill>
                <a:latin typeface="Verdana"/>
              </a:rPr>
              <a:t>   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5"/>
              </a:rPr>
              <a:t>https://www.cas.org/zh-hans/support/training/scifinder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23115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Elsevier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中国（包括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Reaxys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EI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）：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23115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None/>
              <a:tabLst/>
              <a:defRPr/>
            </a:pPr>
            <a:r>
              <a:rPr lang="en-US" altLang="zh-CN" sz="2000" kern="0" dirty="0">
                <a:solidFill>
                  <a:srgbClr val="23115D"/>
                </a:solidFill>
                <a:latin typeface="Verdana"/>
              </a:rPr>
              <a:t>   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6"/>
              </a:rPr>
              <a:t>https://www.elsevier.com/zh-cn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3115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23115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DB5A50F-F0F1-4F71-80A3-4FEDFE9E9F82}"/>
              </a:ext>
            </a:extLst>
          </p:cNvPr>
          <p:cNvSpPr txBox="1"/>
          <p:nvPr/>
        </p:nvSpPr>
        <p:spPr>
          <a:xfrm>
            <a:off x="1249411" y="1556792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2B166E"/>
                </a:solidFill>
                <a:latin typeface="微软雅黑" pitchFamily="34" charset="-122"/>
                <a:ea typeface="微软雅黑" pitchFamily="34" charset="-122"/>
              </a:rPr>
              <a:t>善于运用网络培训资源！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23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淘宝网Chenying0907出品 4"/>
          <p:cNvGrpSpPr/>
          <p:nvPr/>
        </p:nvGrpSpPr>
        <p:grpSpPr>
          <a:xfrm>
            <a:off x="0" y="0"/>
            <a:ext cx="3367454" cy="6858000"/>
            <a:chOff x="-17988" y="251307"/>
            <a:chExt cx="3209508" cy="6418849"/>
          </a:xfrm>
          <a:solidFill>
            <a:srgbClr val="005DA2"/>
          </a:solidFill>
        </p:grpSpPr>
        <p:sp>
          <p:nvSpPr>
            <p:cNvPr id="40" name="流程图: 延期 5"/>
            <p:cNvSpPr/>
            <p:nvPr/>
          </p:nvSpPr>
          <p:spPr>
            <a:xfrm>
              <a:off x="-17988" y="251307"/>
              <a:ext cx="3209508" cy="64188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8" tIns="60948" rIns="121898" bIns="60948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淘宝网Chenying0907出品 2"/>
            <p:cNvSpPr txBox="1">
              <a:spLocks noChangeArrowheads="1"/>
            </p:cNvSpPr>
            <p:nvPr/>
          </p:nvSpPr>
          <p:spPr bwMode="auto">
            <a:xfrm>
              <a:off x="923276" y="1497284"/>
              <a:ext cx="1326977" cy="221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898" tIns="60948" rIns="121898" bIns="60948">
              <a:spAutoFit/>
            </a:bodyPr>
            <a:lstStyle/>
            <a:p>
              <a:pPr algn="ctr"/>
              <a:r>
                <a:rPr lang="zh-CN" altLang="en-US" sz="63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目</a:t>
              </a:r>
              <a:endParaRPr lang="en-US" altLang="zh-CN" sz="63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63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录</a:t>
              </a:r>
            </a:p>
          </p:txBody>
        </p:sp>
      </p:grpSp>
      <p:grpSp>
        <p:nvGrpSpPr>
          <p:cNvPr id="42" name="淘宝网Chenying0907出品 9"/>
          <p:cNvGrpSpPr>
            <a:grpSpLocks/>
          </p:cNvGrpSpPr>
          <p:nvPr/>
        </p:nvGrpSpPr>
        <p:grpSpPr bwMode="auto">
          <a:xfrm>
            <a:off x="5165276" y="1339258"/>
            <a:ext cx="725212" cy="591138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43" name="淘宝网Chenying0907出品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44" name="淘宝网Chenying0907出品 6"/>
            <p:cNvSpPr txBox="1">
              <a:spLocks noChangeArrowheads="1"/>
            </p:cNvSpPr>
            <p:nvPr/>
          </p:nvSpPr>
          <p:spPr bwMode="auto">
            <a:xfrm>
              <a:off x="3146444" y="1890742"/>
              <a:ext cx="611465" cy="547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Impact" pitchFamily="34" charset="0"/>
                </a:rPr>
                <a:t>01</a:t>
              </a:r>
              <a:endParaRPr lang="zh-CN" altLang="en-US" sz="2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48" name="淘宝网Chenying0907出品 40"/>
          <p:cNvGrpSpPr>
            <a:grpSpLocks/>
          </p:cNvGrpSpPr>
          <p:nvPr/>
        </p:nvGrpSpPr>
        <p:grpSpPr bwMode="auto">
          <a:xfrm>
            <a:off x="5165118" y="4048245"/>
            <a:ext cx="725530" cy="589757"/>
            <a:chOff x="3050167" y="1844084"/>
            <a:chExt cx="834144" cy="678092"/>
          </a:xfrm>
          <a:solidFill>
            <a:srgbClr val="0070C0"/>
          </a:solidFill>
        </p:grpSpPr>
        <p:sp>
          <p:nvSpPr>
            <p:cNvPr id="49" name="淘宝网Chenying0907出品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0" name="淘宝网Chenying0907出品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48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Impact" pitchFamily="34" charset="0"/>
                </a:rPr>
                <a:t>04</a:t>
              </a:r>
              <a:endParaRPr lang="zh-CN" altLang="en-US" sz="25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1" name="淘宝网Chenying0907出品 43"/>
          <p:cNvGrpSpPr>
            <a:grpSpLocks/>
          </p:cNvGrpSpPr>
          <p:nvPr/>
        </p:nvGrpSpPr>
        <p:grpSpPr bwMode="auto">
          <a:xfrm>
            <a:off x="5165119" y="3155847"/>
            <a:ext cx="725529" cy="589758"/>
            <a:chOff x="3050167" y="1844084"/>
            <a:chExt cx="834142" cy="678092"/>
          </a:xfrm>
          <a:solidFill>
            <a:srgbClr val="0070C0"/>
          </a:solidFill>
        </p:grpSpPr>
        <p:sp>
          <p:nvSpPr>
            <p:cNvPr id="52" name="淘宝网Chenying0907出品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3" name="淘宝网Chenying0907出品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4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Impact" pitchFamily="34" charset="0"/>
                </a:rPr>
                <a:t>03</a:t>
              </a:r>
              <a:endParaRPr lang="zh-CN" altLang="en-US" sz="2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4" name="淘宝网Chenying0907出品 46"/>
          <p:cNvGrpSpPr>
            <a:grpSpLocks/>
          </p:cNvGrpSpPr>
          <p:nvPr/>
        </p:nvGrpSpPr>
        <p:grpSpPr bwMode="auto">
          <a:xfrm>
            <a:off x="5165276" y="2237294"/>
            <a:ext cx="725212" cy="591139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55" name="淘宝网Chenying0907出品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6" name="淘宝网Chenying0907出品 48"/>
            <p:cNvSpPr txBox="1">
              <a:spLocks noChangeArrowheads="1"/>
            </p:cNvSpPr>
            <p:nvPr/>
          </p:nvSpPr>
          <p:spPr bwMode="auto">
            <a:xfrm>
              <a:off x="3123827" y="1885460"/>
              <a:ext cx="726001" cy="54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Impact" pitchFamily="34" charset="0"/>
                </a:rPr>
                <a:t>02</a:t>
              </a:r>
              <a:endParaRPr lang="zh-CN" altLang="en-US" sz="25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7" name="淘宝网Chenying0907出品 22"/>
          <p:cNvGrpSpPr/>
          <p:nvPr/>
        </p:nvGrpSpPr>
        <p:grpSpPr>
          <a:xfrm>
            <a:off x="6222165" y="1370551"/>
            <a:ext cx="3536826" cy="483211"/>
            <a:chOff x="6339097" y="1573726"/>
            <a:chExt cx="3744416" cy="511504"/>
          </a:xfrm>
          <a:solidFill>
            <a:srgbClr val="0070C0"/>
          </a:solidFill>
        </p:grpSpPr>
        <p:sp>
          <p:nvSpPr>
            <p:cNvPr id="58" name="圆角淘宝网Chenying0907出品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9" name="淘宝网Chenying0907出品 24"/>
            <p:cNvSpPr/>
            <p:nvPr/>
          </p:nvSpPr>
          <p:spPr>
            <a:xfrm>
              <a:off x="6723350" y="1614014"/>
              <a:ext cx="265307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电子文献资源</a:t>
              </a:r>
            </a:p>
          </p:txBody>
        </p:sp>
      </p:grpSp>
      <p:grpSp>
        <p:nvGrpSpPr>
          <p:cNvPr id="60" name="淘宝网Chenying0907出品 25"/>
          <p:cNvGrpSpPr/>
          <p:nvPr/>
        </p:nvGrpSpPr>
        <p:grpSpPr>
          <a:xfrm>
            <a:off x="6222165" y="3181420"/>
            <a:ext cx="3536826" cy="483211"/>
            <a:chOff x="6315199" y="2410178"/>
            <a:chExt cx="3744416" cy="511504"/>
          </a:xfrm>
          <a:solidFill>
            <a:srgbClr val="0070C0"/>
          </a:solidFill>
        </p:grpSpPr>
        <p:sp>
          <p:nvSpPr>
            <p:cNvPr id="61" name="圆角淘宝网Chenying0907出品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2" name="淘宝网Chenying0907出品 27"/>
            <p:cNvSpPr/>
            <p:nvPr/>
          </p:nvSpPr>
          <p:spPr>
            <a:xfrm>
              <a:off x="6747248" y="2450466"/>
              <a:ext cx="265307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文献服务</a:t>
              </a:r>
            </a:p>
          </p:txBody>
        </p:sp>
      </p:grpSp>
      <p:grpSp>
        <p:nvGrpSpPr>
          <p:cNvPr id="63" name="淘宝网Chenying0907出品 28"/>
          <p:cNvGrpSpPr/>
          <p:nvPr/>
        </p:nvGrpSpPr>
        <p:grpSpPr>
          <a:xfrm>
            <a:off x="6222165" y="2267823"/>
            <a:ext cx="3536826" cy="483211"/>
            <a:chOff x="6339097" y="3296031"/>
            <a:chExt cx="3744416" cy="511504"/>
          </a:xfrm>
          <a:solidFill>
            <a:srgbClr val="0070C0"/>
          </a:solidFill>
        </p:grpSpPr>
        <p:sp>
          <p:nvSpPr>
            <p:cNvPr id="64" name="圆角淘宝网Chenying0907出品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5" name="淘宝网Chenying0907出品 30"/>
            <p:cNvSpPr/>
            <p:nvPr/>
          </p:nvSpPr>
          <p:spPr>
            <a:xfrm>
              <a:off x="6723349" y="3336319"/>
              <a:ext cx="273630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如何利用电子资源</a:t>
              </a:r>
            </a:p>
          </p:txBody>
        </p:sp>
      </p:grpSp>
      <p:grpSp>
        <p:nvGrpSpPr>
          <p:cNvPr id="66" name="淘宝网Chenying0907出品 31"/>
          <p:cNvGrpSpPr/>
          <p:nvPr/>
        </p:nvGrpSpPr>
        <p:grpSpPr>
          <a:xfrm>
            <a:off x="6222165" y="4069547"/>
            <a:ext cx="3536826" cy="483211"/>
            <a:chOff x="6339097" y="4180903"/>
            <a:chExt cx="3744416" cy="511504"/>
          </a:xfrm>
          <a:solidFill>
            <a:srgbClr val="0070C0"/>
          </a:solidFill>
        </p:grpSpPr>
        <p:sp>
          <p:nvSpPr>
            <p:cNvPr id="67" name="圆角淘宝网Chenying0907出品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8" name="淘宝网Chenying0907出品 33"/>
            <p:cNvSpPr/>
            <p:nvPr/>
          </p:nvSpPr>
          <p:spPr>
            <a:xfrm>
              <a:off x="6723349" y="4221882"/>
              <a:ext cx="273630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注意事项</a:t>
              </a:r>
            </a:p>
          </p:txBody>
        </p:sp>
      </p:grpSp>
      <p:sp>
        <p:nvSpPr>
          <p:cNvPr id="72" name="下箭头 71"/>
          <p:cNvSpPr/>
          <p:nvPr/>
        </p:nvSpPr>
        <p:spPr>
          <a:xfrm rot="16200000">
            <a:off x="4208084" y="1286415"/>
            <a:ext cx="544201" cy="64213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99" tIns="43199" rIns="86399" bIns="43199" rtlCol="0" anchor="ctr"/>
          <a:lstStyle/>
          <a:p>
            <a:pPr algn="ctr"/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5" y="5258036"/>
            <a:ext cx="2495201" cy="9731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5" y="4343124"/>
            <a:ext cx="800100" cy="800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1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BE0A0B-AF3E-40FB-AF64-CADC9FDA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20</a:t>
            </a:fld>
            <a:endParaRPr lang="en-US" altLang="zh-CN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5B9F1F5-2318-4C3D-BAC5-0CEB6B8EA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70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6" name="AutoShape 46">
            <a:extLst>
              <a:ext uri="{FF2B5EF4-FFF2-40B4-BE49-F238E27FC236}">
                <a16:creationId xmlns:a16="http://schemas.microsoft.com/office/drawing/2014/main" id="{DBCA46D5-D77D-49B2-94CB-EE17ADADB9EB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3231851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47">
            <a:extLst>
              <a:ext uri="{FF2B5EF4-FFF2-40B4-BE49-F238E27FC236}">
                <a16:creationId xmlns:a16="http://schemas.microsoft.com/office/drawing/2014/main" id="{D0AD8A14-4DC4-489B-A149-4A41FAA5AE70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2810073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AutoShape 49">
            <a:extLst>
              <a:ext uri="{FF2B5EF4-FFF2-40B4-BE49-F238E27FC236}">
                <a16:creationId xmlns:a16="http://schemas.microsoft.com/office/drawing/2014/main" id="{43BD9C23-DBAA-4942-8D06-CEBA8E3818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46770" y="4509120"/>
            <a:ext cx="4969446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如何获取专利、标准、 科技报告全文</a:t>
            </a:r>
          </a:p>
        </p:txBody>
      </p:sp>
      <p:sp>
        <p:nvSpPr>
          <p:cNvPr id="9" name="AutoShape 50">
            <a:extLst>
              <a:ext uri="{FF2B5EF4-FFF2-40B4-BE49-F238E27FC236}">
                <a16:creationId xmlns:a16="http://schemas.microsoft.com/office/drawing/2014/main" id="{E437D079-C11D-4CE7-801E-DF3B4D646D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46695" y="2632968"/>
            <a:ext cx="8157169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如何获取期刊及会议全文</a:t>
            </a:r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id="{256BA7FF-E7AA-4513-93E8-89E2551E38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971600" y="1772816"/>
            <a:ext cx="8732265" cy="50482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文摘及数值型数据库（</a:t>
            </a:r>
            <a:r>
              <a:rPr lang="en-US" altLang="zh-CN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WOS</a:t>
            </a:r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EI</a:t>
            </a:r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Reaxys</a:t>
            </a:r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Scifinder</a:t>
            </a:r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600" b="1" u="sng" dirty="0">
              <a:solidFill>
                <a:schemeClr val="bg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60">
            <a:extLst>
              <a:ext uri="{FF2B5EF4-FFF2-40B4-BE49-F238E27FC236}">
                <a16:creationId xmlns:a16="http://schemas.microsoft.com/office/drawing/2014/main" id="{D7054C13-E8CA-4AE7-AE84-DBE54665C647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1883941"/>
            <a:ext cx="381000" cy="381000"/>
            <a:chOff x="2078" y="1680"/>
            <a:chExt cx="1615" cy="1615"/>
          </a:xfrm>
        </p:grpSpPr>
        <p:sp>
          <p:nvSpPr>
            <p:cNvPr id="12" name="Oval 61">
              <a:extLst>
                <a:ext uri="{FF2B5EF4-FFF2-40B4-BE49-F238E27FC236}">
                  <a16:creationId xmlns:a16="http://schemas.microsoft.com/office/drawing/2014/main" id="{B32ABFDE-A2F3-4E10-A932-4F9154DFDF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62">
              <a:extLst>
                <a:ext uri="{FF2B5EF4-FFF2-40B4-BE49-F238E27FC236}">
                  <a16:creationId xmlns:a16="http://schemas.microsoft.com/office/drawing/2014/main" id="{CD9935DD-A433-4192-A515-3C1FA15705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Oval 63">
              <a:extLst>
                <a:ext uri="{FF2B5EF4-FFF2-40B4-BE49-F238E27FC236}">
                  <a16:creationId xmlns:a16="http://schemas.microsoft.com/office/drawing/2014/main" id="{4B00CB3A-B0BA-4F31-8A7E-586E9CF52B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Oval 64">
              <a:extLst>
                <a:ext uri="{FF2B5EF4-FFF2-40B4-BE49-F238E27FC236}">
                  <a16:creationId xmlns:a16="http://schemas.microsoft.com/office/drawing/2014/main" id="{82488DA7-1EB4-4F86-A0CA-29934B65F2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Oval 65">
              <a:extLst>
                <a:ext uri="{FF2B5EF4-FFF2-40B4-BE49-F238E27FC236}">
                  <a16:creationId xmlns:a16="http://schemas.microsoft.com/office/drawing/2014/main" id="{F198A99C-4B55-470B-9BD1-4B9ABFFE0B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Oval 66">
              <a:extLst>
                <a:ext uri="{FF2B5EF4-FFF2-40B4-BE49-F238E27FC236}">
                  <a16:creationId xmlns:a16="http://schemas.microsoft.com/office/drawing/2014/main" id="{7D506E61-E9E7-4135-BF01-7AB1F03018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8" name="Group 67">
            <a:extLst>
              <a:ext uri="{FF2B5EF4-FFF2-40B4-BE49-F238E27FC236}">
                <a16:creationId xmlns:a16="http://schemas.microsoft.com/office/drawing/2014/main" id="{E13172AF-E0E5-400A-9787-43B621569A10}"/>
              </a:ext>
            </a:extLst>
          </p:cNvPr>
          <p:cNvGrpSpPr>
            <a:grpSpLocks/>
          </p:cNvGrpSpPr>
          <p:nvPr/>
        </p:nvGrpSpPr>
        <p:grpSpPr bwMode="auto">
          <a:xfrm>
            <a:off x="1124421" y="2696468"/>
            <a:ext cx="381000" cy="381000"/>
            <a:chOff x="2078" y="1680"/>
            <a:chExt cx="1615" cy="1615"/>
          </a:xfrm>
        </p:grpSpPr>
        <p:sp>
          <p:nvSpPr>
            <p:cNvPr id="19" name="Oval 68">
              <a:extLst>
                <a:ext uri="{FF2B5EF4-FFF2-40B4-BE49-F238E27FC236}">
                  <a16:creationId xmlns:a16="http://schemas.microsoft.com/office/drawing/2014/main" id="{D1B47FCF-91ED-4F33-B91B-ADE5290455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69">
              <a:extLst>
                <a:ext uri="{FF2B5EF4-FFF2-40B4-BE49-F238E27FC236}">
                  <a16:creationId xmlns:a16="http://schemas.microsoft.com/office/drawing/2014/main" id="{14BC4BC9-ED6D-48A3-ACB3-A5CD881AEF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70">
              <a:extLst>
                <a:ext uri="{FF2B5EF4-FFF2-40B4-BE49-F238E27FC236}">
                  <a16:creationId xmlns:a16="http://schemas.microsoft.com/office/drawing/2014/main" id="{523C208C-328B-4874-B90D-AB6EACAC72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Oval 71">
              <a:extLst>
                <a:ext uri="{FF2B5EF4-FFF2-40B4-BE49-F238E27FC236}">
                  <a16:creationId xmlns:a16="http://schemas.microsoft.com/office/drawing/2014/main" id="{39A2ABA3-26D3-4167-B36D-A5776B13FB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" name="Oval 72">
              <a:extLst>
                <a:ext uri="{FF2B5EF4-FFF2-40B4-BE49-F238E27FC236}">
                  <a16:creationId xmlns:a16="http://schemas.microsoft.com/office/drawing/2014/main" id="{65662401-2FED-43DB-A443-6CBD26C30B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Oval 73">
              <a:extLst>
                <a:ext uri="{FF2B5EF4-FFF2-40B4-BE49-F238E27FC236}">
                  <a16:creationId xmlns:a16="http://schemas.microsoft.com/office/drawing/2014/main" id="{B740975B-8836-4753-A7CD-EC17AA6A9D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5" name="Group 74">
            <a:extLst>
              <a:ext uri="{FF2B5EF4-FFF2-40B4-BE49-F238E27FC236}">
                <a16:creationId xmlns:a16="http://schemas.microsoft.com/office/drawing/2014/main" id="{0F4296ED-B6AA-4D73-8A2E-379DE27B872D}"/>
              </a:ext>
            </a:extLst>
          </p:cNvPr>
          <p:cNvGrpSpPr>
            <a:grpSpLocks/>
          </p:cNvGrpSpPr>
          <p:nvPr/>
        </p:nvGrpSpPr>
        <p:grpSpPr bwMode="auto">
          <a:xfrm>
            <a:off x="1138783" y="4586709"/>
            <a:ext cx="381000" cy="381000"/>
            <a:chOff x="2078" y="1680"/>
            <a:chExt cx="1615" cy="1615"/>
          </a:xfrm>
        </p:grpSpPr>
        <p:sp>
          <p:nvSpPr>
            <p:cNvPr id="26" name="Oval 75">
              <a:extLst>
                <a:ext uri="{FF2B5EF4-FFF2-40B4-BE49-F238E27FC236}">
                  <a16:creationId xmlns:a16="http://schemas.microsoft.com/office/drawing/2014/main" id="{2A17EE30-4D16-43BF-98E3-CE2DCF6F42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76">
              <a:extLst>
                <a:ext uri="{FF2B5EF4-FFF2-40B4-BE49-F238E27FC236}">
                  <a16:creationId xmlns:a16="http://schemas.microsoft.com/office/drawing/2014/main" id="{FC697CC3-7ED8-41A2-8621-A7000864E5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77">
              <a:extLst>
                <a:ext uri="{FF2B5EF4-FFF2-40B4-BE49-F238E27FC236}">
                  <a16:creationId xmlns:a16="http://schemas.microsoft.com/office/drawing/2014/main" id="{42237CF1-19C4-48BD-AFB0-369E6FB4EC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Oval 78">
              <a:extLst>
                <a:ext uri="{FF2B5EF4-FFF2-40B4-BE49-F238E27FC236}">
                  <a16:creationId xmlns:a16="http://schemas.microsoft.com/office/drawing/2014/main" id="{9C8C4547-E027-4CED-A161-D7CA864950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" name="Oval 79">
              <a:extLst>
                <a:ext uri="{FF2B5EF4-FFF2-40B4-BE49-F238E27FC236}">
                  <a16:creationId xmlns:a16="http://schemas.microsoft.com/office/drawing/2014/main" id="{B056B782-C1DA-450F-B377-3C88C9C0AE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Oval 80">
              <a:extLst>
                <a:ext uri="{FF2B5EF4-FFF2-40B4-BE49-F238E27FC236}">
                  <a16:creationId xmlns:a16="http://schemas.microsoft.com/office/drawing/2014/main" id="{2C5CBC4E-0B9B-4195-9E00-3260D4F5FF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2" name="AutoShape 51">
            <a:extLst>
              <a:ext uri="{FF2B5EF4-FFF2-40B4-BE49-F238E27FC236}">
                <a16:creationId xmlns:a16="http://schemas.microsoft.com/office/drawing/2014/main" id="{F376793D-EEE2-46AE-9845-08E0D0221E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4390" y="3572247"/>
            <a:ext cx="5059858" cy="50482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如何获取图书、学位论文</a:t>
            </a: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id="{24484BF5-6C97-4BCC-8F6E-255BF4C3B2E2}"/>
              </a:ext>
            </a:extLst>
          </p:cNvPr>
          <p:cNvGrpSpPr>
            <a:grpSpLocks/>
          </p:cNvGrpSpPr>
          <p:nvPr/>
        </p:nvGrpSpPr>
        <p:grpSpPr bwMode="auto">
          <a:xfrm>
            <a:off x="1331639" y="3612133"/>
            <a:ext cx="381000" cy="381000"/>
            <a:chOff x="2078" y="1680"/>
            <a:chExt cx="1615" cy="1615"/>
          </a:xfrm>
        </p:grpSpPr>
        <p:sp>
          <p:nvSpPr>
            <p:cNvPr id="34" name="Oval 61">
              <a:extLst>
                <a:ext uri="{FF2B5EF4-FFF2-40B4-BE49-F238E27FC236}">
                  <a16:creationId xmlns:a16="http://schemas.microsoft.com/office/drawing/2014/main" id="{5F4CC7AC-6A33-421E-B6C8-06DA3C652D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Oval 62">
              <a:extLst>
                <a:ext uri="{FF2B5EF4-FFF2-40B4-BE49-F238E27FC236}">
                  <a16:creationId xmlns:a16="http://schemas.microsoft.com/office/drawing/2014/main" id="{CB6134C7-C8ED-4C8B-AF0E-2AF0682C70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Oval 63">
              <a:extLst>
                <a:ext uri="{FF2B5EF4-FFF2-40B4-BE49-F238E27FC236}">
                  <a16:creationId xmlns:a16="http://schemas.microsoft.com/office/drawing/2014/main" id="{33177BB3-F503-4113-A7DF-50DE857CD6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Oval 64">
              <a:extLst>
                <a:ext uri="{FF2B5EF4-FFF2-40B4-BE49-F238E27FC236}">
                  <a16:creationId xmlns:a16="http://schemas.microsoft.com/office/drawing/2014/main" id="{68F14B29-72BD-424C-B1C1-720DDDF630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8" name="Oval 65">
              <a:extLst>
                <a:ext uri="{FF2B5EF4-FFF2-40B4-BE49-F238E27FC236}">
                  <a16:creationId xmlns:a16="http://schemas.microsoft.com/office/drawing/2014/main" id="{E0275ECC-FD8A-4847-AC9E-DF3F29EBD4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Oval 66">
              <a:extLst>
                <a:ext uri="{FF2B5EF4-FFF2-40B4-BE49-F238E27FC236}">
                  <a16:creationId xmlns:a16="http://schemas.microsoft.com/office/drawing/2014/main" id="{C964EF6A-9178-41BB-A5E2-32ED8C5FDEC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1" name="标题 1">
            <a:extLst>
              <a:ext uri="{FF2B5EF4-FFF2-40B4-BE49-F238E27FC236}">
                <a16:creationId xmlns:a16="http://schemas.microsoft.com/office/drawing/2014/main" id="{07425D58-5045-4C80-9918-A23A7BA2C1B5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如何利用电子资源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38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A900581-A37D-4D19-B311-F8D1EB443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3" t="6286" r="123" b="14018"/>
          <a:stretch/>
        </p:blipFill>
        <p:spPr>
          <a:xfrm>
            <a:off x="1615980" y="1749211"/>
            <a:ext cx="8960040" cy="497621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9821237-2972-4937-8D26-9DCCD098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21</a:t>
            </a:fld>
            <a:endParaRPr lang="en-US" altLang="zh-CN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54AB68B8-9E22-41DF-B633-B00914F53B64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如何获取期刊及会议全文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99E14870-D59B-4DC4-BAB5-48DBE5055B28}"/>
              </a:ext>
            </a:extLst>
          </p:cNvPr>
          <p:cNvSpPr/>
          <p:nvPr/>
        </p:nvSpPr>
        <p:spPr>
          <a:xfrm>
            <a:off x="4588303" y="6268817"/>
            <a:ext cx="936104" cy="2964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D522A-81B3-4DB4-99B2-2B6641907CD4}"/>
              </a:ext>
            </a:extLst>
          </p:cNvPr>
          <p:cNvSpPr txBox="1"/>
          <p:nvPr/>
        </p:nvSpPr>
        <p:spPr>
          <a:xfrm>
            <a:off x="572653" y="885451"/>
            <a:ext cx="10865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点击数据库的全文链接按钮（或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DOI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号链接），连接到文献的出版商的网站，如果所内购买该数据库，可直接下载全文。（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WOS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EI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b="1" dirty="0" err="1">
                <a:latin typeface="微软雅黑" pitchFamily="34" charset="-122"/>
                <a:ea typeface="微软雅黑" pitchFamily="34" charset="-122"/>
              </a:rPr>
              <a:t>Reaxys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b="1" dirty="0" err="1">
                <a:latin typeface="微软雅黑" pitchFamily="34" charset="-122"/>
                <a:ea typeface="微软雅黑" pitchFamily="34" charset="-122"/>
              </a:rPr>
              <a:t>Scifinder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等都可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4B57113-E588-4E69-8779-97D6EBA09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95" y="1905918"/>
            <a:ext cx="9180000" cy="480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圆角矩形 8">
            <a:extLst>
              <a:ext uri="{FF2B5EF4-FFF2-40B4-BE49-F238E27FC236}">
                <a16:creationId xmlns:a16="http://schemas.microsoft.com/office/drawing/2014/main" id="{D7207901-94D6-425E-8580-F0785DDF6886}"/>
              </a:ext>
            </a:extLst>
          </p:cNvPr>
          <p:cNvSpPr/>
          <p:nvPr/>
        </p:nvSpPr>
        <p:spPr>
          <a:xfrm>
            <a:off x="3060572" y="5676133"/>
            <a:ext cx="1440160" cy="2964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0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C6F14B-D243-4AF4-95FC-1DB3C35A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22</a:t>
            </a:fld>
            <a:endParaRPr lang="en-US" altLang="zh-CN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851AB09B-DA4D-4C5C-A9A8-9841A0DC4F43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2DA7EB91-2DF4-4123-AAF2-F98EF4A67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70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12" name="AutoShape 46">
            <a:extLst>
              <a:ext uri="{FF2B5EF4-FFF2-40B4-BE49-F238E27FC236}">
                <a16:creationId xmlns:a16="http://schemas.microsoft.com/office/drawing/2014/main" id="{DAD07D3F-6E5C-4253-9B76-4C1B01DBA826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3231851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AutoShape 47">
            <a:extLst>
              <a:ext uri="{FF2B5EF4-FFF2-40B4-BE49-F238E27FC236}">
                <a16:creationId xmlns:a16="http://schemas.microsoft.com/office/drawing/2014/main" id="{258E4E6F-323C-422A-97FE-DAB0FF9D7D7D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2810073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AutoShape 49">
            <a:extLst>
              <a:ext uri="{FF2B5EF4-FFF2-40B4-BE49-F238E27FC236}">
                <a16:creationId xmlns:a16="http://schemas.microsoft.com/office/drawing/2014/main" id="{87719C14-3519-464E-995D-A4C5F04DBF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46770" y="4509120"/>
            <a:ext cx="4969446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如何获取</a:t>
            </a:r>
            <a:r>
              <a:rPr lang="zh-CN" altLang="en-US" sz="2600" b="1" u="sng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专利、标准、 科技</a:t>
            </a:r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报告全文</a:t>
            </a:r>
          </a:p>
        </p:txBody>
      </p:sp>
      <p:sp>
        <p:nvSpPr>
          <p:cNvPr id="15" name="AutoShape 50">
            <a:extLst>
              <a:ext uri="{FF2B5EF4-FFF2-40B4-BE49-F238E27FC236}">
                <a16:creationId xmlns:a16="http://schemas.microsoft.com/office/drawing/2014/main" id="{C6400BAB-6CEB-405F-A194-849122E3E2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46695" y="2632968"/>
            <a:ext cx="8157169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如何获取期刊及会议全文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CC661592-28CF-4684-924F-57AEA96F2E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971600" y="1772816"/>
            <a:ext cx="8732265" cy="50482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文摘及数值型数据库（</a:t>
            </a:r>
            <a:r>
              <a:rPr lang="en-US" altLang="zh-CN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SCI</a:t>
            </a:r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EI</a:t>
            </a:r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Reaxys</a:t>
            </a:r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Scifinder</a:t>
            </a:r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600" b="1" u="sng" dirty="0">
              <a:solidFill>
                <a:schemeClr val="bg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Group 60">
            <a:extLst>
              <a:ext uri="{FF2B5EF4-FFF2-40B4-BE49-F238E27FC236}">
                <a16:creationId xmlns:a16="http://schemas.microsoft.com/office/drawing/2014/main" id="{09C76593-D6F3-4B95-A8D7-9FE4E3E093F0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1883941"/>
            <a:ext cx="381000" cy="381000"/>
            <a:chOff x="2078" y="1680"/>
            <a:chExt cx="1615" cy="1615"/>
          </a:xfrm>
        </p:grpSpPr>
        <p:sp>
          <p:nvSpPr>
            <p:cNvPr id="18" name="Oval 61">
              <a:extLst>
                <a:ext uri="{FF2B5EF4-FFF2-40B4-BE49-F238E27FC236}">
                  <a16:creationId xmlns:a16="http://schemas.microsoft.com/office/drawing/2014/main" id="{48A08CC0-E962-4F2E-A82C-BD95AE85F5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62">
              <a:extLst>
                <a:ext uri="{FF2B5EF4-FFF2-40B4-BE49-F238E27FC236}">
                  <a16:creationId xmlns:a16="http://schemas.microsoft.com/office/drawing/2014/main" id="{79ABF02B-CCE3-40CF-ACB4-70DD7604A8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63">
              <a:extLst>
                <a:ext uri="{FF2B5EF4-FFF2-40B4-BE49-F238E27FC236}">
                  <a16:creationId xmlns:a16="http://schemas.microsoft.com/office/drawing/2014/main" id="{5DAC1D58-FD52-4F29-91DD-8E3552E0B0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Oval 64">
              <a:extLst>
                <a:ext uri="{FF2B5EF4-FFF2-40B4-BE49-F238E27FC236}">
                  <a16:creationId xmlns:a16="http://schemas.microsoft.com/office/drawing/2014/main" id="{7F63E0E6-ABD4-489F-BE86-52FE223996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2" name="Oval 65">
              <a:extLst>
                <a:ext uri="{FF2B5EF4-FFF2-40B4-BE49-F238E27FC236}">
                  <a16:creationId xmlns:a16="http://schemas.microsoft.com/office/drawing/2014/main" id="{01A34972-CC85-4651-9A1B-C4E59C0A39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Oval 66">
              <a:extLst>
                <a:ext uri="{FF2B5EF4-FFF2-40B4-BE49-F238E27FC236}">
                  <a16:creationId xmlns:a16="http://schemas.microsoft.com/office/drawing/2014/main" id="{63EA3C44-84BD-469B-A0B3-0670387EF6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4" name="Group 67">
            <a:extLst>
              <a:ext uri="{FF2B5EF4-FFF2-40B4-BE49-F238E27FC236}">
                <a16:creationId xmlns:a16="http://schemas.microsoft.com/office/drawing/2014/main" id="{D3A02021-03EA-46F1-A1BB-768F5300F50A}"/>
              </a:ext>
            </a:extLst>
          </p:cNvPr>
          <p:cNvGrpSpPr>
            <a:grpSpLocks/>
          </p:cNvGrpSpPr>
          <p:nvPr/>
        </p:nvGrpSpPr>
        <p:grpSpPr bwMode="auto">
          <a:xfrm>
            <a:off x="1124421" y="2696468"/>
            <a:ext cx="381000" cy="381000"/>
            <a:chOff x="2078" y="1680"/>
            <a:chExt cx="1615" cy="1615"/>
          </a:xfrm>
        </p:grpSpPr>
        <p:sp>
          <p:nvSpPr>
            <p:cNvPr id="25" name="Oval 68">
              <a:extLst>
                <a:ext uri="{FF2B5EF4-FFF2-40B4-BE49-F238E27FC236}">
                  <a16:creationId xmlns:a16="http://schemas.microsoft.com/office/drawing/2014/main" id="{7A4958D6-8D9B-41B7-A277-79B43514AF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69">
              <a:extLst>
                <a:ext uri="{FF2B5EF4-FFF2-40B4-BE49-F238E27FC236}">
                  <a16:creationId xmlns:a16="http://schemas.microsoft.com/office/drawing/2014/main" id="{4041C9F3-DA5A-497A-B21D-F9AA3BD6FC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70">
              <a:extLst>
                <a:ext uri="{FF2B5EF4-FFF2-40B4-BE49-F238E27FC236}">
                  <a16:creationId xmlns:a16="http://schemas.microsoft.com/office/drawing/2014/main" id="{E7C67B93-CC74-41F2-A7DB-8484C0B763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Oval 71">
              <a:extLst>
                <a:ext uri="{FF2B5EF4-FFF2-40B4-BE49-F238E27FC236}">
                  <a16:creationId xmlns:a16="http://schemas.microsoft.com/office/drawing/2014/main" id="{A8C69BB7-ECAD-4C4E-B7A7-8ED9ED37E2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9" name="Oval 72">
              <a:extLst>
                <a:ext uri="{FF2B5EF4-FFF2-40B4-BE49-F238E27FC236}">
                  <a16:creationId xmlns:a16="http://schemas.microsoft.com/office/drawing/2014/main" id="{15E859C0-8321-4C76-B916-65BFFE8CCE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Oval 73">
              <a:extLst>
                <a:ext uri="{FF2B5EF4-FFF2-40B4-BE49-F238E27FC236}">
                  <a16:creationId xmlns:a16="http://schemas.microsoft.com/office/drawing/2014/main" id="{68D8AEC5-F181-46DD-9BBC-0E7734A172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1" name="Group 74">
            <a:extLst>
              <a:ext uri="{FF2B5EF4-FFF2-40B4-BE49-F238E27FC236}">
                <a16:creationId xmlns:a16="http://schemas.microsoft.com/office/drawing/2014/main" id="{3448B11C-AD66-45BB-B76C-AF8BEFB8C9D3}"/>
              </a:ext>
            </a:extLst>
          </p:cNvPr>
          <p:cNvGrpSpPr>
            <a:grpSpLocks/>
          </p:cNvGrpSpPr>
          <p:nvPr/>
        </p:nvGrpSpPr>
        <p:grpSpPr bwMode="auto">
          <a:xfrm>
            <a:off x="1138783" y="4586709"/>
            <a:ext cx="381000" cy="381000"/>
            <a:chOff x="2078" y="1680"/>
            <a:chExt cx="1615" cy="1615"/>
          </a:xfrm>
        </p:grpSpPr>
        <p:sp>
          <p:nvSpPr>
            <p:cNvPr id="32" name="Oval 75">
              <a:extLst>
                <a:ext uri="{FF2B5EF4-FFF2-40B4-BE49-F238E27FC236}">
                  <a16:creationId xmlns:a16="http://schemas.microsoft.com/office/drawing/2014/main" id="{07E783B2-4ED9-4876-9DA0-258B1D307C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Oval 76">
              <a:extLst>
                <a:ext uri="{FF2B5EF4-FFF2-40B4-BE49-F238E27FC236}">
                  <a16:creationId xmlns:a16="http://schemas.microsoft.com/office/drawing/2014/main" id="{89EA52DD-2005-41DA-90B6-EDB1207BCC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Oval 77">
              <a:extLst>
                <a:ext uri="{FF2B5EF4-FFF2-40B4-BE49-F238E27FC236}">
                  <a16:creationId xmlns:a16="http://schemas.microsoft.com/office/drawing/2014/main" id="{A5F1284F-6F61-40B4-AB4D-AFEEEA786F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Oval 78">
              <a:extLst>
                <a:ext uri="{FF2B5EF4-FFF2-40B4-BE49-F238E27FC236}">
                  <a16:creationId xmlns:a16="http://schemas.microsoft.com/office/drawing/2014/main" id="{6D7509A2-5668-4B15-8186-CC9F510F73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" name="Oval 79">
              <a:extLst>
                <a:ext uri="{FF2B5EF4-FFF2-40B4-BE49-F238E27FC236}">
                  <a16:creationId xmlns:a16="http://schemas.microsoft.com/office/drawing/2014/main" id="{6C9A1D70-9DCD-4BE1-987C-B7191F2946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Oval 80">
              <a:extLst>
                <a:ext uri="{FF2B5EF4-FFF2-40B4-BE49-F238E27FC236}">
                  <a16:creationId xmlns:a16="http://schemas.microsoft.com/office/drawing/2014/main" id="{495B0817-3188-4A7B-9068-B69A622FA7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8" name="AutoShape 51">
            <a:extLst>
              <a:ext uri="{FF2B5EF4-FFF2-40B4-BE49-F238E27FC236}">
                <a16:creationId xmlns:a16="http://schemas.microsoft.com/office/drawing/2014/main" id="{6B1DD328-84E8-4433-8230-79B9B94694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4390" y="3572247"/>
            <a:ext cx="5059858" cy="50482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如何获取图书、学位论文</a:t>
            </a:r>
          </a:p>
        </p:txBody>
      </p:sp>
      <p:grpSp>
        <p:nvGrpSpPr>
          <p:cNvPr id="39" name="Group 60">
            <a:extLst>
              <a:ext uri="{FF2B5EF4-FFF2-40B4-BE49-F238E27FC236}">
                <a16:creationId xmlns:a16="http://schemas.microsoft.com/office/drawing/2014/main" id="{2C2267FB-947E-4CB0-92D0-157A62CE2281}"/>
              </a:ext>
            </a:extLst>
          </p:cNvPr>
          <p:cNvGrpSpPr>
            <a:grpSpLocks/>
          </p:cNvGrpSpPr>
          <p:nvPr/>
        </p:nvGrpSpPr>
        <p:grpSpPr bwMode="auto">
          <a:xfrm>
            <a:off x="1331639" y="3612133"/>
            <a:ext cx="381000" cy="381000"/>
            <a:chOff x="2078" y="1680"/>
            <a:chExt cx="1615" cy="1615"/>
          </a:xfrm>
        </p:grpSpPr>
        <p:sp>
          <p:nvSpPr>
            <p:cNvPr id="40" name="Oval 61">
              <a:extLst>
                <a:ext uri="{FF2B5EF4-FFF2-40B4-BE49-F238E27FC236}">
                  <a16:creationId xmlns:a16="http://schemas.microsoft.com/office/drawing/2014/main" id="{85EB0F17-7259-40BF-9967-8D013C09FF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Oval 62">
              <a:extLst>
                <a:ext uri="{FF2B5EF4-FFF2-40B4-BE49-F238E27FC236}">
                  <a16:creationId xmlns:a16="http://schemas.microsoft.com/office/drawing/2014/main" id="{EAAEC33D-F1B9-4712-A421-7CC6F49CEC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Oval 63">
              <a:extLst>
                <a:ext uri="{FF2B5EF4-FFF2-40B4-BE49-F238E27FC236}">
                  <a16:creationId xmlns:a16="http://schemas.microsoft.com/office/drawing/2014/main" id="{3DDBEFA1-B0F5-451E-AE82-2E1FCA8CCD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Oval 64">
              <a:extLst>
                <a:ext uri="{FF2B5EF4-FFF2-40B4-BE49-F238E27FC236}">
                  <a16:creationId xmlns:a16="http://schemas.microsoft.com/office/drawing/2014/main" id="{802471B4-CECE-4B10-84E7-DB5D40A78E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4" name="Oval 65">
              <a:extLst>
                <a:ext uri="{FF2B5EF4-FFF2-40B4-BE49-F238E27FC236}">
                  <a16:creationId xmlns:a16="http://schemas.microsoft.com/office/drawing/2014/main" id="{B3725846-8481-4EE9-BA18-DD978C62B9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Oval 66">
              <a:extLst>
                <a:ext uri="{FF2B5EF4-FFF2-40B4-BE49-F238E27FC236}">
                  <a16:creationId xmlns:a16="http://schemas.microsoft.com/office/drawing/2014/main" id="{9517705F-B644-480B-9EBD-1977CF0A69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7" name="标题 1">
            <a:extLst>
              <a:ext uri="{FF2B5EF4-FFF2-40B4-BE49-F238E27FC236}">
                <a16:creationId xmlns:a16="http://schemas.microsoft.com/office/drawing/2014/main" id="{5EF5AAAC-C695-4F94-B59D-94020AC04EB5}"/>
              </a:ext>
            </a:extLst>
          </p:cNvPr>
          <p:cNvSpPr txBox="1"/>
          <p:nvPr/>
        </p:nvSpPr>
        <p:spPr>
          <a:xfrm>
            <a:off x="992560" y="184976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如何利用电子资源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399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6EC62C-5741-40A0-B27B-1D347923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23</a:t>
            </a:fld>
            <a:endParaRPr lang="en-US" altLang="zh-CN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07883AF-36B8-4715-883A-0601CC2BA929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如何获取图书、学位论文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C4BF0A-2C2C-445B-B199-F4697A5AB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7"/>
          <a:stretch/>
        </p:blipFill>
        <p:spPr bwMode="auto">
          <a:xfrm>
            <a:off x="876008" y="2204864"/>
            <a:ext cx="6589911" cy="1150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C6B0EEAD-3708-42B7-9478-404A345358D0}"/>
              </a:ext>
            </a:extLst>
          </p:cNvPr>
          <p:cNvSpPr txBox="1"/>
          <p:nvPr/>
        </p:nvSpPr>
        <p:spPr>
          <a:xfrm>
            <a:off x="876008" y="1124744"/>
            <a:ext cx="6782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图书资源获取的途径：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、所内购买的电子资源：购买了如下数据库中的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部分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电子图书。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42BD846-ED1A-4190-A1F2-D7D2C27CD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4077072"/>
            <a:ext cx="3439242" cy="2338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8">
            <a:extLst>
              <a:ext uri="{FF2B5EF4-FFF2-40B4-BE49-F238E27FC236}">
                <a16:creationId xmlns:a16="http://schemas.microsoft.com/office/drawing/2014/main" id="{6256B6D7-695F-47FC-8E17-01316CA7AE1A}"/>
              </a:ext>
            </a:extLst>
          </p:cNvPr>
          <p:cNvSpPr txBox="1"/>
          <p:nvPr/>
        </p:nvSpPr>
        <p:spPr>
          <a:xfrm>
            <a:off x="953844" y="3483110"/>
            <a:ext cx="555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、其他一些网络资源：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Eg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https://www.nap.edu/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FC3293B-08D1-477E-8501-3D9AA07CC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56" y="4077071"/>
            <a:ext cx="4637310" cy="2338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433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2B1064-B6DD-4873-8727-8B946437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24</a:t>
            </a:fld>
            <a:endParaRPr lang="en-US" altLang="zh-CN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0E51D87-DE98-4462-8B86-B37309C74A9C}"/>
              </a:ext>
            </a:extLst>
          </p:cNvPr>
          <p:cNvSpPr txBox="1"/>
          <p:nvPr/>
        </p:nvSpPr>
        <p:spPr>
          <a:xfrm>
            <a:off x="2106286" y="1124744"/>
            <a:ext cx="285847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学位获取途径：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、国内外学位论文的获取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方法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7EEB4F8-DF9C-41DF-9965-BCAFBAF6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1838" y="2780928"/>
            <a:ext cx="7090985" cy="191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1">
            <a:extLst>
              <a:ext uri="{FF2B5EF4-FFF2-40B4-BE49-F238E27FC236}">
                <a16:creationId xmlns:a16="http://schemas.microsoft.com/office/drawing/2014/main" id="{E825CD3F-2FBE-4AC3-9B10-2B500AADD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862" y="4941168"/>
            <a:ext cx="1872207" cy="1439863"/>
          </a:xfrm>
          <a:prstGeom prst="wedgeRoundRectCallout">
            <a:avLst>
              <a:gd name="adj1" fmla="val -42695"/>
              <a:gd name="adj2" fmla="val -133033"/>
              <a:gd name="adj3" fmla="val 16667"/>
            </a:avLst>
          </a:prstGeom>
          <a:solidFill>
            <a:srgbClr val="660033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zh-CN" altLang="en-US" dirty="0"/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ProQuest</a:t>
            </a:r>
            <a:r>
              <a:rPr lang="zh-CN" altLang="en-US" dirty="0">
                <a:solidFill>
                  <a:schemeClr val="bg1"/>
                </a:solidFill>
              </a:rPr>
              <a:t>博硕士学位论文</a:t>
            </a:r>
            <a:r>
              <a:rPr lang="zh-CN" altLang="en-US" sz="2400" b="1" dirty="0">
                <a:solidFill>
                  <a:srgbClr val="FFFF00"/>
                </a:solidFill>
              </a:rPr>
              <a:t>全文</a:t>
            </a:r>
            <a:r>
              <a:rPr lang="zh-CN" altLang="en-US" dirty="0">
                <a:solidFill>
                  <a:schemeClr val="bg1"/>
                </a:solidFill>
              </a:rPr>
              <a:t>数据库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DAD62179-F26F-4183-ACBC-C9A7C2F9C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118" y="5085184"/>
            <a:ext cx="1872207" cy="1439863"/>
          </a:xfrm>
          <a:prstGeom prst="wedgeRoundRectCallout">
            <a:avLst>
              <a:gd name="adj1" fmla="val -57958"/>
              <a:gd name="adj2" fmla="val -101280"/>
              <a:gd name="adj3" fmla="val 16667"/>
            </a:avLst>
          </a:prstGeom>
          <a:solidFill>
            <a:srgbClr val="660033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zh-CN" altLang="en-US" dirty="0"/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ProQuest</a:t>
            </a:r>
            <a:r>
              <a:rPr lang="zh-CN" altLang="en-US" dirty="0">
                <a:solidFill>
                  <a:schemeClr val="bg1"/>
                </a:solidFill>
              </a:rPr>
              <a:t>博硕士学位论文</a:t>
            </a:r>
            <a:r>
              <a:rPr lang="zh-CN" altLang="en-US" sz="2400" b="1" dirty="0">
                <a:solidFill>
                  <a:srgbClr val="FFFF00"/>
                </a:solidFill>
              </a:rPr>
              <a:t>文摘</a:t>
            </a:r>
            <a:r>
              <a:rPr lang="zh-CN" altLang="en-US" dirty="0">
                <a:solidFill>
                  <a:schemeClr val="bg1"/>
                </a:solidFill>
              </a:rPr>
              <a:t>数据库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FDFCE71F-DD1B-4745-A112-33D6F2309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214" y="1484784"/>
            <a:ext cx="1872207" cy="1439863"/>
          </a:xfrm>
          <a:prstGeom prst="wedgeRoundRectCallout">
            <a:avLst>
              <a:gd name="adj1" fmla="val -120535"/>
              <a:gd name="adj2" fmla="val 76338"/>
              <a:gd name="adj3" fmla="val 16667"/>
            </a:avLst>
          </a:prstGeom>
          <a:solidFill>
            <a:srgbClr val="660033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zh-CN" altLang="en-US" dirty="0"/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ProQuest</a:t>
            </a:r>
            <a:r>
              <a:rPr lang="zh-CN" altLang="en-US" dirty="0">
                <a:solidFill>
                  <a:schemeClr val="bg1"/>
                </a:solidFill>
              </a:rPr>
              <a:t>博硕士学位论文</a:t>
            </a:r>
            <a:r>
              <a:rPr lang="zh-CN" altLang="en-US" sz="2400" b="1" dirty="0">
                <a:solidFill>
                  <a:srgbClr val="FFFF00"/>
                </a:solidFill>
              </a:rPr>
              <a:t>文摘</a:t>
            </a:r>
            <a:r>
              <a:rPr lang="zh-CN" altLang="en-US" dirty="0">
                <a:solidFill>
                  <a:schemeClr val="bg1"/>
                </a:solidFill>
              </a:rPr>
              <a:t>数据库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349FD9D0-B176-4D42-8576-404DF644D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550" y="1268760"/>
            <a:ext cx="1872207" cy="1439863"/>
          </a:xfrm>
          <a:prstGeom prst="wedgeRoundRectCallout">
            <a:avLst>
              <a:gd name="adj1" fmla="val -115193"/>
              <a:gd name="adj2" fmla="val 94199"/>
              <a:gd name="adj3" fmla="val 16667"/>
            </a:avLst>
          </a:prstGeom>
          <a:solidFill>
            <a:srgbClr val="660033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zh-CN" altLang="en-US" dirty="0">
                <a:solidFill>
                  <a:schemeClr val="bg1"/>
                </a:solidFill>
              </a:rPr>
              <a:t>中文学位论文文摘及部分全文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03014F00-A2CD-49F9-95A2-BD26BFE5A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550" y="1268760"/>
            <a:ext cx="1872207" cy="1439863"/>
          </a:xfrm>
          <a:prstGeom prst="wedgeRoundRectCallout">
            <a:avLst>
              <a:gd name="adj1" fmla="val -46511"/>
              <a:gd name="adj2" fmla="val 91222"/>
              <a:gd name="adj3" fmla="val 16667"/>
            </a:avLst>
          </a:prstGeom>
          <a:solidFill>
            <a:srgbClr val="660033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zh-CN" altLang="en-US" dirty="0">
                <a:solidFill>
                  <a:schemeClr val="bg1"/>
                </a:solidFill>
              </a:rPr>
              <a:t>中科院学位论文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B0D20525-348F-4192-992E-45D656DE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214" y="1484784"/>
            <a:ext cx="1872207" cy="1439863"/>
          </a:xfrm>
          <a:prstGeom prst="wedgeRoundRectCallout">
            <a:avLst>
              <a:gd name="adj1" fmla="val -47274"/>
              <a:gd name="adj2" fmla="val 72369"/>
              <a:gd name="adj3" fmla="val 16667"/>
            </a:avLst>
          </a:prstGeom>
          <a:solidFill>
            <a:srgbClr val="660033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zh-CN" altLang="en-US" dirty="0">
                <a:solidFill>
                  <a:schemeClr val="bg1"/>
                </a:solidFill>
              </a:rPr>
              <a:t>中文学位论文文摘及部分全文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6FE7903E-28E8-4007-9B73-851EF6B1734E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如何获取图书、学位论文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663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8C5DC7-C935-46AC-8162-A6F209D3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25</a:t>
            </a:fld>
            <a:endParaRPr lang="en-US" altLang="zh-CN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EDC6BFA-F935-4E0D-80BB-684021406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70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6" name="AutoShape 46">
            <a:extLst>
              <a:ext uri="{FF2B5EF4-FFF2-40B4-BE49-F238E27FC236}">
                <a16:creationId xmlns:a16="http://schemas.microsoft.com/office/drawing/2014/main" id="{0213FA65-C0E0-43BC-A252-FB0D081741DF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3231851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47">
            <a:extLst>
              <a:ext uri="{FF2B5EF4-FFF2-40B4-BE49-F238E27FC236}">
                <a16:creationId xmlns:a16="http://schemas.microsoft.com/office/drawing/2014/main" id="{1EEFE059-9C0A-4E46-9737-BC4C677F22D3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2810073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AutoShape 49">
            <a:extLst>
              <a:ext uri="{FF2B5EF4-FFF2-40B4-BE49-F238E27FC236}">
                <a16:creationId xmlns:a16="http://schemas.microsoft.com/office/drawing/2014/main" id="{D4C8BC96-D085-4486-80AB-04C7D786B0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46770" y="4509120"/>
            <a:ext cx="4969446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如何获取专利、标准、 科技报告全文</a:t>
            </a:r>
          </a:p>
        </p:txBody>
      </p:sp>
      <p:sp>
        <p:nvSpPr>
          <p:cNvPr id="9" name="AutoShape 50">
            <a:extLst>
              <a:ext uri="{FF2B5EF4-FFF2-40B4-BE49-F238E27FC236}">
                <a16:creationId xmlns:a16="http://schemas.microsoft.com/office/drawing/2014/main" id="{94445C42-3742-4220-BDF7-9438056D61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46695" y="2632968"/>
            <a:ext cx="8157169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如何获取期刊及会议全文</a:t>
            </a:r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id="{81D25EF3-349F-4112-BD76-182648251146}"/>
              </a:ext>
            </a:extLst>
          </p:cNvPr>
          <p:cNvSpPr>
            <a:spLocks noChangeArrowheads="1"/>
          </p:cNvSpPr>
          <p:nvPr/>
        </p:nvSpPr>
        <p:spPr bwMode="gray">
          <a:xfrm>
            <a:off x="971600" y="1772816"/>
            <a:ext cx="8732265" cy="50482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文摘及数值型数据库（</a:t>
            </a:r>
            <a:r>
              <a:rPr lang="en-US" altLang="zh-CN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WOS</a:t>
            </a:r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EI</a:t>
            </a:r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Reaxys</a:t>
            </a:r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Scifinder</a:t>
            </a:r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600" b="1" u="sng" dirty="0">
              <a:solidFill>
                <a:schemeClr val="bg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60">
            <a:extLst>
              <a:ext uri="{FF2B5EF4-FFF2-40B4-BE49-F238E27FC236}">
                <a16:creationId xmlns:a16="http://schemas.microsoft.com/office/drawing/2014/main" id="{39E79580-725B-4D20-B52A-8B168D70631F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1883941"/>
            <a:ext cx="381000" cy="381000"/>
            <a:chOff x="2078" y="1680"/>
            <a:chExt cx="1615" cy="1615"/>
          </a:xfrm>
        </p:grpSpPr>
        <p:sp>
          <p:nvSpPr>
            <p:cNvPr id="12" name="Oval 61">
              <a:extLst>
                <a:ext uri="{FF2B5EF4-FFF2-40B4-BE49-F238E27FC236}">
                  <a16:creationId xmlns:a16="http://schemas.microsoft.com/office/drawing/2014/main" id="{80B2BD7F-87E0-431D-BAF8-4BAF28AEF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62">
              <a:extLst>
                <a:ext uri="{FF2B5EF4-FFF2-40B4-BE49-F238E27FC236}">
                  <a16:creationId xmlns:a16="http://schemas.microsoft.com/office/drawing/2014/main" id="{1922B7F2-DAB9-4E84-9464-A215983C46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Oval 63">
              <a:extLst>
                <a:ext uri="{FF2B5EF4-FFF2-40B4-BE49-F238E27FC236}">
                  <a16:creationId xmlns:a16="http://schemas.microsoft.com/office/drawing/2014/main" id="{C14D051B-7B4B-4D81-8110-C024CB8AA1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Oval 64">
              <a:extLst>
                <a:ext uri="{FF2B5EF4-FFF2-40B4-BE49-F238E27FC236}">
                  <a16:creationId xmlns:a16="http://schemas.microsoft.com/office/drawing/2014/main" id="{6DE9AC0D-5141-41F5-BD6A-3515847C55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Oval 65">
              <a:extLst>
                <a:ext uri="{FF2B5EF4-FFF2-40B4-BE49-F238E27FC236}">
                  <a16:creationId xmlns:a16="http://schemas.microsoft.com/office/drawing/2014/main" id="{6FDAB0B0-1957-4403-AC2D-E7A1C0190A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Oval 66">
              <a:extLst>
                <a:ext uri="{FF2B5EF4-FFF2-40B4-BE49-F238E27FC236}">
                  <a16:creationId xmlns:a16="http://schemas.microsoft.com/office/drawing/2014/main" id="{4FB19451-2B73-41B5-ACB9-C42579D1BE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8" name="Group 67">
            <a:extLst>
              <a:ext uri="{FF2B5EF4-FFF2-40B4-BE49-F238E27FC236}">
                <a16:creationId xmlns:a16="http://schemas.microsoft.com/office/drawing/2014/main" id="{EA4AD21A-D33C-47FC-807E-84584422830F}"/>
              </a:ext>
            </a:extLst>
          </p:cNvPr>
          <p:cNvGrpSpPr>
            <a:grpSpLocks/>
          </p:cNvGrpSpPr>
          <p:nvPr/>
        </p:nvGrpSpPr>
        <p:grpSpPr bwMode="auto">
          <a:xfrm>
            <a:off x="1124421" y="2696468"/>
            <a:ext cx="381000" cy="381000"/>
            <a:chOff x="2078" y="1680"/>
            <a:chExt cx="1615" cy="1615"/>
          </a:xfrm>
        </p:grpSpPr>
        <p:sp>
          <p:nvSpPr>
            <p:cNvPr id="19" name="Oval 68">
              <a:extLst>
                <a:ext uri="{FF2B5EF4-FFF2-40B4-BE49-F238E27FC236}">
                  <a16:creationId xmlns:a16="http://schemas.microsoft.com/office/drawing/2014/main" id="{79B529A1-4A66-416D-89D9-CC75DAFAF6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69">
              <a:extLst>
                <a:ext uri="{FF2B5EF4-FFF2-40B4-BE49-F238E27FC236}">
                  <a16:creationId xmlns:a16="http://schemas.microsoft.com/office/drawing/2014/main" id="{1ECF04FE-1468-4677-BCDA-197872086B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70">
              <a:extLst>
                <a:ext uri="{FF2B5EF4-FFF2-40B4-BE49-F238E27FC236}">
                  <a16:creationId xmlns:a16="http://schemas.microsoft.com/office/drawing/2014/main" id="{3CD905AC-0B91-4ECF-9050-7CF4FDBD31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Oval 71">
              <a:extLst>
                <a:ext uri="{FF2B5EF4-FFF2-40B4-BE49-F238E27FC236}">
                  <a16:creationId xmlns:a16="http://schemas.microsoft.com/office/drawing/2014/main" id="{1EC0D617-B29A-4EBA-91C7-D3ADFBA112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" name="Oval 72">
              <a:extLst>
                <a:ext uri="{FF2B5EF4-FFF2-40B4-BE49-F238E27FC236}">
                  <a16:creationId xmlns:a16="http://schemas.microsoft.com/office/drawing/2014/main" id="{88344B1E-C5B5-4EFF-A603-4515C9CC2A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Oval 73">
              <a:extLst>
                <a:ext uri="{FF2B5EF4-FFF2-40B4-BE49-F238E27FC236}">
                  <a16:creationId xmlns:a16="http://schemas.microsoft.com/office/drawing/2014/main" id="{D2F467C4-7153-4A6B-AE50-572B57A683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5" name="Group 74">
            <a:extLst>
              <a:ext uri="{FF2B5EF4-FFF2-40B4-BE49-F238E27FC236}">
                <a16:creationId xmlns:a16="http://schemas.microsoft.com/office/drawing/2014/main" id="{CB0B36F6-2CFD-46CC-BE97-B2A139B5A69B}"/>
              </a:ext>
            </a:extLst>
          </p:cNvPr>
          <p:cNvGrpSpPr>
            <a:grpSpLocks/>
          </p:cNvGrpSpPr>
          <p:nvPr/>
        </p:nvGrpSpPr>
        <p:grpSpPr bwMode="auto">
          <a:xfrm>
            <a:off x="1138783" y="4586709"/>
            <a:ext cx="381000" cy="381000"/>
            <a:chOff x="2078" y="1680"/>
            <a:chExt cx="1615" cy="1615"/>
          </a:xfrm>
        </p:grpSpPr>
        <p:sp>
          <p:nvSpPr>
            <p:cNvPr id="26" name="Oval 75">
              <a:extLst>
                <a:ext uri="{FF2B5EF4-FFF2-40B4-BE49-F238E27FC236}">
                  <a16:creationId xmlns:a16="http://schemas.microsoft.com/office/drawing/2014/main" id="{691BEB23-8D95-41CD-B041-93611BCBA5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76">
              <a:extLst>
                <a:ext uri="{FF2B5EF4-FFF2-40B4-BE49-F238E27FC236}">
                  <a16:creationId xmlns:a16="http://schemas.microsoft.com/office/drawing/2014/main" id="{5A67DDA3-D18F-4250-9F60-3CAF6A877F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77">
              <a:extLst>
                <a:ext uri="{FF2B5EF4-FFF2-40B4-BE49-F238E27FC236}">
                  <a16:creationId xmlns:a16="http://schemas.microsoft.com/office/drawing/2014/main" id="{60E15F9F-94FF-41C4-B513-3B7D55A19B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Oval 78">
              <a:extLst>
                <a:ext uri="{FF2B5EF4-FFF2-40B4-BE49-F238E27FC236}">
                  <a16:creationId xmlns:a16="http://schemas.microsoft.com/office/drawing/2014/main" id="{0E636013-3570-442C-9D09-94E047982A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" name="Oval 79">
              <a:extLst>
                <a:ext uri="{FF2B5EF4-FFF2-40B4-BE49-F238E27FC236}">
                  <a16:creationId xmlns:a16="http://schemas.microsoft.com/office/drawing/2014/main" id="{39B873B2-6C54-4F56-9271-2E80764ACF5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Oval 80">
              <a:extLst>
                <a:ext uri="{FF2B5EF4-FFF2-40B4-BE49-F238E27FC236}">
                  <a16:creationId xmlns:a16="http://schemas.microsoft.com/office/drawing/2014/main" id="{31A59B16-9715-40C6-8BE8-2A716AECB0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2" name="AutoShape 51">
            <a:extLst>
              <a:ext uri="{FF2B5EF4-FFF2-40B4-BE49-F238E27FC236}">
                <a16:creationId xmlns:a16="http://schemas.microsoft.com/office/drawing/2014/main" id="{E34C21E9-E072-4D87-A4C4-B1BDF55C1F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4390" y="3572247"/>
            <a:ext cx="5059858" cy="50482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如何获取图书、学位论文</a:t>
            </a: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id="{B468DAED-F33A-4A42-B08C-A61CCE6ED39C}"/>
              </a:ext>
            </a:extLst>
          </p:cNvPr>
          <p:cNvGrpSpPr>
            <a:grpSpLocks/>
          </p:cNvGrpSpPr>
          <p:nvPr/>
        </p:nvGrpSpPr>
        <p:grpSpPr bwMode="auto">
          <a:xfrm>
            <a:off x="1331639" y="3612133"/>
            <a:ext cx="381000" cy="381000"/>
            <a:chOff x="2078" y="1680"/>
            <a:chExt cx="1615" cy="1615"/>
          </a:xfrm>
        </p:grpSpPr>
        <p:sp>
          <p:nvSpPr>
            <p:cNvPr id="34" name="Oval 61">
              <a:extLst>
                <a:ext uri="{FF2B5EF4-FFF2-40B4-BE49-F238E27FC236}">
                  <a16:creationId xmlns:a16="http://schemas.microsoft.com/office/drawing/2014/main" id="{CC626DC8-52BC-47C6-90E3-400D503A47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Oval 62">
              <a:extLst>
                <a:ext uri="{FF2B5EF4-FFF2-40B4-BE49-F238E27FC236}">
                  <a16:creationId xmlns:a16="http://schemas.microsoft.com/office/drawing/2014/main" id="{40676DF2-D25B-4AC2-8A77-A6EE91A8DB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Oval 63">
              <a:extLst>
                <a:ext uri="{FF2B5EF4-FFF2-40B4-BE49-F238E27FC236}">
                  <a16:creationId xmlns:a16="http://schemas.microsoft.com/office/drawing/2014/main" id="{64E58AEB-4DBE-4560-B379-9C9FFC9A49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Oval 64">
              <a:extLst>
                <a:ext uri="{FF2B5EF4-FFF2-40B4-BE49-F238E27FC236}">
                  <a16:creationId xmlns:a16="http://schemas.microsoft.com/office/drawing/2014/main" id="{45F5C03A-CAC2-48B5-BBE9-7B5C16BBD2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8" name="Oval 65">
              <a:extLst>
                <a:ext uri="{FF2B5EF4-FFF2-40B4-BE49-F238E27FC236}">
                  <a16:creationId xmlns:a16="http://schemas.microsoft.com/office/drawing/2014/main" id="{A6EA42FF-92A8-4DC4-8123-939049DED4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Oval 66">
              <a:extLst>
                <a:ext uri="{FF2B5EF4-FFF2-40B4-BE49-F238E27FC236}">
                  <a16:creationId xmlns:a16="http://schemas.microsoft.com/office/drawing/2014/main" id="{F72C99F2-D720-4C0F-B8DE-8184BA2885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1" name="标题 1">
            <a:extLst>
              <a:ext uri="{FF2B5EF4-FFF2-40B4-BE49-F238E27FC236}">
                <a16:creationId xmlns:a16="http://schemas.microsoft.com/office/drawing/2014/main" id="{0B3F3EBB-8540-454B-880F-89207567F52F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如何利用电子资源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851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A0B097-DFE8-451A-BDE6-0AB30FCD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26</a:t>
            </a:fld>
            <a:endParaRPr lang="en-US" altLang="zh-CN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B7B15D-A9C1-44DB-95B1-8D9D422B1DA4}"/>
              </a:ext>
            </a:extLst>
          </p:cNvPr>
          <p:cNvSpPr/>
          <p:nvPr/>
        </p:nvSpPr>
        <p:spPr>
          <a:xfrm>
            <a:off x="952718" y="140858"/>
            <a:ext cx="3309999" cy="584775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如何获取专利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D1C4135-7902-4285-87BB-60AE9FD48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56471"/>
              </p:ext>
            </p:extLst>
          </p:nvPr>
        </p:nvGraphicFramePr>
        <p:xfrm>
          <a:off x="284207" y="1028353"/>
          <a:ext cx="11075921" cy="53583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45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0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73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专利检索综合数据库</a:t>
                      </a:r>
                    </a:p>
                  </a:txBody>
                  <a:tcPr marL="36153" marR="36153" marT="18077" marB="18077" anchor="ctr"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dirty="0">
                          <a:effectLst/>
                          <a:hlinkClick r:id="rId4"/>
                        </a:rPr>
                        <a:t>Derwent Innovations Index</a:t>
                      </a:r>
                      <a:r>
                        <a:rPr lang="zh-CN" altLang="en-US" sz="1600" dirty="0">
                          <a:effectLst/>
                        </a:rPr>
                        <a:t>数据库：</a:t>
                      </a:r>
                      <a:r>
                        <a:rPr lang="en-US" altLang="zh-CN" sz="1600" dirty="0">
                          <a:effectLst/>
                        </a:rPr>
                        <a:t>https://www.webofscience.com/wos/diidw/basic-search</a:t>
                      </a:r>
                      <a:r>
                        <a:rPr lang="zh-CN" altLang="en-US" sz="1600" dirty="0">
                          <a:effectLst/>
                        </a:rPr>
                        <a:t>（中科院订购，部分提供</a:t>
                      </a:r>
                      <a:r>
                        <a:rPr lang="en-US" sz="1600" dirty="0">
                          <a:effectLst/>
                        </a:rPr>
                        <a:t>PDF</a:t>
                      </a:r>
                      <a:r>
                        <a:rPr lang="zh-CN" altLang="en-US" sz="1600" dirty="0">
                          <a:effectLst/>
                        </a:rPr>
                        <a:t>全文）</a:t>
                      </a:r>
                    </a:p>
                  </a:txBody>
                  <a:tcPr marL="36153" marR="36153" marT="18077" marB="180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12"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中国专利检索</a:t>
                      </a:r>
                    </a:p>
                  </a:txBody>
                  <a:tcPr marL="36153" marR="36153" marT="18077" marB="1807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中华人民共和国国家知识产权局专利检索与服务系统：</a:t>
                      </a:r>
                      <a:r>
                        <a:rPr lang="en-US" sz="1600" u="none" strike="noStrike" dirty="0">
                          <a:effectLst/>
                          <a:hlinkClick r:id="rId5"/>
                        </a:rPr>
                        <a:t>http://pss-system.cnipa.gov.cn/sipopublicsearch/portal/uiIndex.shtml</a:t>
                      </a:r>
                      <a:r>
                        <a:rPr lang="zh-CN" altLang="en-US" sz="1600" u="none" strike="noStrike" dirty="0">
                          <a:effectLst/>
                        </a:rPr>
                        <a:t>（</a:t>
                      </a:r>
                      <a:r>
                        <a:rPr lang="zh-CN" alt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先注册</a:t>
                      </a:r>
                      <a:r>
                        <a:rPr lang="zh-CN" altLang="en-US" sz="1600" u="none" strike="noStrike" dirty="0">
                          <a:effectLst/>
                        </a:rPr>
                        <a:t>）</a:t>
                      </a:r>
                      <a:endParaRPr lang="en-US" sz="1600" u="none" strike="noStrike" dirty="0">
                        <a:effectLst/>
                      </a:endParaRPr>
                    </a:p>
                    <a:p>
                      <a:r>
                        <a:rPr lang="zh-CN" altLang="en-US" sz="1600" dirty="0">
                          <a:effectLst/>
                        </a:rPr>
                        <a:t>中华人民共和国国家知识产权局：</a:t>
                      </a: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https://www.cnipa.gov.cn/</a:t>
                      </a: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53" marR="36153" marT="18077" marB="1807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美国专利检索</a:t>
                      </a:r>
                    </a:p>
                  </a:txBody>
                  <a:tcPr marL="36153" marR="36153" marT="18077" marB="1807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美国专利与商标局：</a:t>
                      </a:r>
                      <a:r>
                        <a:rPr lang="en-US" sz="1600" u="none" strike="noStrike" dirty="0">
                          <a:effectLst/>
                          <a:hlinkClick r:id="rId7"/>
                        </a:rPr>
                        <a:t>http://www.uspto.gov/</a:t>
                      </a:r>
                      <a:endParaRPr lang="en-US" sz="1600" dirty="0">
                        <a:effectLst/>
                      </a:endParaRPr>
                    </a:p>
                  </a:txBody>
                  <a:tcPr marL="36153" marR="36153" marT="18077" marB="1807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欧洲专利局检索</a:t>
                      </a:r>
                    </a:p>
                  </a:txBody>
                  <a:tcPr marL="36153" marR="36153" marT="18077" marB="1807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欧洲专利局：</a:t>
                      </a:r>
                      <a:r>
                        <a:rPr lang="en-US" sz="1600" u="none" strike="noStrike" dirty="0">
                          <a:effectLst/>
                          <a:hlinkClick r:id="rId8"/>
                        </a:rPr>
                        <a:t>http://ep.espacenet.com/</a:t>
                      </a:r>
                      <a:endParaRPr lang="en-US" sz="1600" dirty="0">
                        <a:effectLst/>
                      </a:endParaRPr>
                    </a:p>
                  </a:txBody>
                  <a:tcPr marL="36153" marR="36153" marT="18077" marB="180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912"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日本专利检索</a:t>
                      </a:r>
                    </a:p>
                  </a:txBody>
                  <a:tcPr marL="36153" marR="36153" marT="18077" marB="1807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日本专利局</a:t>
                      </a:r>
                      <a:r>
                        <a:rPr lang="en-US" altLang="zh-CN" sz="1600" dirty="0">
                          <a:effectLst/>
                        </a:rPr>
                        <a:t>----</a:t>
                      </a:r>
                      <a:r>
                        <a:rPr lang="zh-CN" altLang="en-US" sz="1600" dirty="0">
                          <a:effectLst/>
                        </a:rPr>
                        <a:t>英文版：</a:t>
                      </a:r>
                      <a:r>
                        <a:rPr lang="en-US" sz="1600" u="none" strike="noStrike" dirty="0">
                          <a:effectLst/>
                          <a:hlinkClick r:id="rId9"/>
                        </a:rPr>
                        <a:t>https://www.jpo.go.jp/e/index.html</a:t>
                      </a:r>
                      <a:endParaRPr lang="en-US" sz="1600" u="none" strike="noStrike" dirty="0">
                        <a:effectLst/>
                      </a:endParaRPr>
                    </a:p>
                    <a:p>
                      <a:r>
                        <a:rPr lang="zh-CN" altLang="en-US" sz="1600" dirty="0">
                          <a:effectLst/>
                        </a:rPr>
                        <a:t>日本专利局</a:t>
                      </a:r>
                      <a:r>
                        <a:rPr lang="en-US" altLang="zh-CN" sz="1600" dirty="0">
                          <a:effectLst/>
                        </a:rPr>
                        <a:t>----</a:t>
                      </a:r>
                      <a:r>
                        <a:rPr lang="zh-CN" altLang="en-US" sz="1600" dirty="0">
                          <a:effectLst/>
                        </a:rPr>
                        <a:t>日文版：</a:t>
                      </a:r>
                      <a:r>
                        <a:rPr lang="en-US" sz="1600" u="none" strike="noStrike" dirty="0">
                          <a:effectLst/>
                          <a:hlinkClick r:id="rId10"/>
                        </a:rPr>
                        <a:t>https://www.jpo.go.jp/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</a:endParaRPr>
                    </a:p>
                  </a:txBody>
                  <a:tcPr marL="36153" marR="36153" marT="18077" marB="1807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33"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韩国专利检索</a:t>
                      </a:r>
                    </a:p>
                  </a:txBody>
                  <a:tcPr marL="36153" marR="36153" marT="18077" marB="1807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韩国工业产权信息服务中心：</a:t>
                      </a:r>
                      <a:r>
                        <a:rPr lang="en-US" sz="1600" u="none" strike="noStrike">
                          <a:effectLst/>
                          <a:hlinkClick r:id="rId11"/>
                        </a:rPr>
                        <a:t>http://www.kipris.or.kr/enghome/main.jsp</a:t>
                      </a:r>
                      <a:endParaRPr lang="en-US" sz="1600">
                        <a:effectLst/>
                      </a:endParaRPr>
                    </a:p>
                  </a:txBody>
                  <a:tcPr marL="36153" marR="36153" marT="18077" marB="1807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533"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加拿大专利检索</a:t>
                      </a:r>
                    </a:p>
                  </a:txBody>
                  <a:tcPr marL="36153" marR="36153" marT="18077" marB="1807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加拿大知识产权局：</a:t>
                      </a:r>
                      <a:r>
                        <a:rPr lang="en-US" sz="1600" u="none" strike="noStrike">
                          <a:effectLst/>
                          <a:hlinkClick r:id="rId12"/>
                        </a:rPr>
                        <a:t>http://brevets-patents.ic.gc.ca/opic-cipo/cpd/eng/introduction.html</a:t>
                      </a:r>
                      <a:endParaRPr lang="en-US" sz="1600">
                        <a:effectLst/>
                      </a:endParaRPr>
                    </a:p>
                  </a:txBody>
                  <a:tcPr marL="36153" marR="36153" marT="18077" marB="1807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6890"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其他专利网站及工具</a:t>
                      </a:r>
                    </a:p>
                  </a:txBody>
                  <a:tcPr marL="36153" marR="36153" marT="18077" marB="1807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世界知识产权组织：</a:t>
                      </a:r>
                      <a:r>
                        <a:rPr lang="en-US" sz="1600" u="none" strike="noStrike" dirty="0">
                          <a:effectLst/>
                          <a:hlinkClick r:id="rId13"/>
                        </a:rPr>
                        <a:t>http://www.wipo.int/portal/en/index.html</a:t>
                      </a:r>
                      <a:endParaRPr lang="en-US" sz="1600" dirty="0">
                        <a:effectLst/>
                      </a:endParaRPr>
                    </a:p>
                    <a:p>
                      <a:r>
                        <a:rPr lang="zh-CN" altLang="en-US" sz="1600" dirty="0">
                          <a:effectLst/>
                        </a:rPr>
                        <a:t>上海知识产权公共服务平台：（可下载专利</a:t>
                      </a:r>
                      <a:r>
                        <a:rPr lang="en-US" sz="1600" dirty="0">
                          <a:effectLst/>
                        </a:rPr>
                        <a:t>PDF</a:t>
                      </a:r>
                      <a:r>
                        <a:rPr lang="zh-CN" altLang="en-US" sz="1600" dirty="0">
                          <a:effectLst/>
                        </a:rPr>
                        <a:t>全文）</a:t>
                      </a:r>
                      <a:r>
                        <a:rPr lang="en-US" sz="1600" u="none" strike="noStrike" dirty="0">
                          <a:effectLst/>
                          <a:hlinkClick r:id="rId14"/>
                        </a:rPr>
                        <a:t>http://www.shanghaiip.cn/wasWeb/index.jsp</a:t>
                      </a:r>
                      <a:endParaRPr lang="en-US" sz="1600" dirty="0">
                        <a:effectLst/>
                      </a:endParaRPr>
                    </a:p>
                    <a:p>
                      <a:r>
                        <a:rPr lang="zh-CN" altLang="en-US" sz="1600" dirty="0">
                          <a:effectLst/>
                        </a:rPr>
                        <a:t>中国知识产权网：</a:t>
                      </a:r>
                      <a:r>
                        <a:rPr lang="en-US" sz="1600" u="none" strike="noStrike" dirty="0">
                          <a:effectLst/>
                          <a:hlinkClick r:id="rId15"/>
                        </a:rPr>
                        <a:t>http://www.cnipr.com</a:t>
                      </a:r>
                      <a:endParaRPr lang="en-US" sz="1600" dirty="0">
                        <a:effectLst/>
                      </a:endParaRPr>
                    </a:p>
                    <a:p>
                      <a:r>
                        <a:rPr lang="zh-CN" altLang="en-US" sz="1600" dirty="0">
                          <a:effectLst/>
                        </a:rPr>
                        <a:t>中国专利信息中心：</a:t>
                      </a:r>
                      <a:r>
                        <a:rPr lang="en-US" sz="1600" u="none" strike="noStrike" dirty="0">
                          <a:effectLst/>
                          <a:hlinkClick r:id="rId16"/>
                        </a:rPr>
                        <a:t>http://www.cnpat.com.cn/</a:t>
                      </a:r>
                      <a:endParaRPr lang="en-US" sz="1600" dirty="0">
                        <a:effectLst/>
                      </a:endParaRPr>
                    </a:p>
                    <a:p>
                      <a:r>
                        <a:rPr lang="en-US" sz="1600" dirty="0" err="1">
                          <a:effectLst/>
                        </a:rPr>
                        <a:t>SooPAT</a:t>
                      </a:r>
                      <a:r>
                        <a:rPr lang="zh-CN" altLang="en-US" sz="1600" dirty="0">
                          <a:effectLst/>
                        </a:rPr>
                        <a:t>专利检索平台（免费注册，可下载专利</a:t>
                      </a:r>
                      <a:r>
                        <a:rPr lang="en-US" sz="1600" dirty="0">
                          <a:effectLst/>
                        </a:rPr>
                        <a:t>PDF</a:t>
                      </a:r>
                      <a:r>
                        <a:rPr lang="zh-CN" altLang="en-US" sz="1600" dirty="0">
                          <a:effectLst/>
                        </a:rPr>
                        <a:t>全文）：</a:t>
                      </a:r>
                      <a:r>
                        <a:rPr lang="en-US" sz="1600" u="none" strike="noStrike" dirty="0">
                          <a:effectLst/>
                          <a:hlinkClick r:id="rId17"/>
                        </a:rPr>
                        <a:t>http://www.soopat.com/Index</a:t>
                      </a:r>
                      <a:endParaRPr lang="en-US" sz="1600" dirty="0">
                        <a:effectLst/>
                      </a:endParaRPr>
                    </a:p>
                    <a:p>
                      <a:r>
                        <a:rPr lang="zh-CN" altLang="en-US" sz="1600" dirty="0">
                          <a:effectLst/>
                        </a:rPr>
                        <a:t>中科院知识产权网：</a:t>
                      </a:r>
                      <a:r>
                        <a:rPr lang="en-US" sz="1600" u="none" strike="noStrike" dirty="0">
                          <a:effectLst/>
                          <a:hlinkClick r:id="rId18"/>
                        </a:rPr>
                        <a:t>http://www.casip.ac.cn/</a:t>
                      </a:r>
                      <a:endParaRPr lang="en-US" sz="1600" u="none" strike="noStrike" dirty="0">
                        <a:effectLst/>
                      </a:endParaRPr>
                    </a:p>
                    <a:p>
                      <a:r>
                        <a:rPr lang="en-US" sz="1600" dirty="0" err="1">
                          <a:effectLst/>
                        </a:rPr>
                        <a:t>Incopat</a:t>
                      </a:r>
                      <a:r>
                        <a:rPr lang="zh-CN" altLang="en-US" sz="1600" dirty="0">
                          <a:effectLst/>
                        </a:rPr>
                        <a:t>专利数据库：</a:t>
                      </a:r>
                      <a:r>
                        <a:rPr lang="en-US" altLang="zh-CN" sz="1600" dirty="0">
                          <a:effectLst/>
                          <a:hlinkClick r:id="rId19"/>
                        </a:rPr>
                        <a:t>https://www.incopat.com/</a:t>
                      </a:r>
                      <a:r>
                        <a:rPr lang="en-US" altLang="zh-CN" sz="1600" dirty="0">
                          <a:effectLst/>
                        </a:rPr>
                        <a:t> </a:t>
                      </a:r>
                    </a:p>
                    <a:p>
                      <a:r>
                        <a:rPr lang="zh-CN" altLang="en-US" sz="1600" dirty="0">
                          <a:effectLst/>
                        </a:rPr>
                        <a:t>智慧芽数据库：</a:t>
                      </a:r>
                      <a:r>
                        <a:rPr lang="en-US" altLang="zh-CN" sz="1600" dirty="0">
                          <a:effectLst/>
                          <a:hlinkClick r:id="rId20"/>
                        </a:rPr>
                        <a:t>https://www.zhihuiya.com/</a:t>
                      </a:r>
                      <a:r>
                        <a:rPr lang="en-US" altLang="zh-CN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</a:endParaRPr>
                    </a:p>
                  </a:txBody>
                  <a:tcPr marL="36153" marR="36153" marT="18077" marB="1807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82184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F75C9E6-7DB8-4D98-B8D3-893D4335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27</a:t>
            </a:fld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B6C179-4FDF-4A9D-9123-4638987D2EDC}"/>
              </a:ext>
            </a:extLst>
          </p:cNvPr>
          <p:cNvSpPr/>
          <p:nvPr/>
        </p:nvSpPr>
        <p:spPr>
          <a:xfrm>
            <a:off x="638019" y="920200"/>
            <a:ext cx="6697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标准化组织与网上免费检索资源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免费检索、全文付费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CE079E5-F578-4AE7-9317-DC09EFE3C71B}"/>
              </a:ext>
            </a:extLst>
          </p:cNvPr>
          <p:cNvSpPr/>
          <p:nvPr/>
        </p:nvSpPr>
        <p:spPr>
          <a:xfrm>
            <a:off x="796461" y="1366046"/>
            <a:ext cx="10800218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中国标准：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500"/>
              </a:spcAft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中国标准化研究院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中国标准化研究院标准馆是国家级标准文献服务中心。其标准文献收藏量为全国之最。藏有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多个国家、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多个国际和区域性标准化组织、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450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多个专业协（学）会的成套标准以及全部中国国家标准和行业标准，收集了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160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多种国内外标准化期刊和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7000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多册标准化专著，并提供代查代索、咨询、标准查新等多项服务。</a:t>
            </a:r>
          </a:p>
          <a:p>
            <a:pPr>
              <a:spcAft>
                <a:spcPts val="500"/>
              </a:spcAft>
            </a:pPr>
            <a:r>
              <a:rPr lang="en-US" altLang="zh-CN" sz="1400" u="sng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中国标准服务网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：</a:t>
            </a:r>
            <a:r>
              <a:rPr lang="en-US" altLang="zh-CN" sz="1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免费注册用户可以检索标准目录，但阅读标准全文需要付费。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500"/>
              </a:spcAft>
            </a:pPr>
            <a:r>
              <a:rPr lang="zh-CN" altLang="en-US" sz="1400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万方数据库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：包括国家技术监督局、建设部情报所提供的中国国家标准、建设标准、建材标准、行业标准、国际标准、国际电工标准、欧洲标准以及美、英、德、法等国国家标准和日本工业标准等。（全文收费）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11922F-EBE7-4D25-BB81-00BD5B079BB9}"/>
              </a:ext>
            </a:extLst>
          </p:cNvPr>
          <p:cNvSpPr/>
          <p:nvPr/>
        </p:nvSpPr>
        <p:spPr>
          <a:xfrm>
            <a:off x="904584" y="184695"/>
            <a:ext cx="2646878" cy="535531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如何获取标准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E7C55B7-5C15-46FC-B8E5-AEA13CDF50AF}"/>
              </a:ext>
            </a:extLst>
          </p:cNvPr>
          <p:cNvSpPr/>
          <p:nvPr/>
        </p:nvSpPr>
        <p:spPr>
          <a:xfrm>
            <a:off x="753763" y="3347923"/>
            <a:ext cx="10586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国外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标准（免费检索，全文付费）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00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en-US" altLang="zh-CN" sz="1400" u="sng" dirty="0" err="1"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国际标准化组织（ISO</a:t>
            </a:r>
            <a:r>
              <a:rPr lang="en-US" altLang="zh-CN" sz="14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该网站可检索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ISO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的所有已颁布标准，并提供在线订购全文的服务。 </a:t>
            </a:r>
          </a:p>
          <a:p>
            <a:pPr>
              <a:spcBef>
                <a:spcPts val="100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en-US" altLang="zh-CN" sz="1400" u="sng" dirty="0" err="1"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国际电信联盟（ITU</a:t>
            </a:r>
            <a:r>
              <a:rPr lang="en-US" altLang="zh-CN" sz="14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可按建筑与工程、电子、能源、环境、信息技术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电信等主题浏览相关标准目录，并在线订购原文。可以及时获得电信相关标准更新和变化的最新信息。 </a:t>
            </a:r>
          </a:p>
          <a:p>
            <a:pPr>
              <a:spcBef>
                <a:spcPts val="100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 </a:t>
            </a:r>
            <a:r>
              <a:rPr lang="en-US" altLang="zh-CN" sz="1400" u="sng" dirty="0" err="1"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美国国家标准与技术研究院（NIST</a:t>
            </a:r>
            <a:r>
              <a:rPr lang="en-US" altLang="zh-CN" sz="14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可以检索并在线订购相关标准。 </a:t>
            </a:r>
          </a:p>
          <a:p>
            <a:pPr>
              <a:spcBef>
                <a:spcPts val="100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sz="14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u="sng" dirty="0" err="1"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美国采暖、制冷与空调工程师学会（ASHRAE</a:t>
            </a:r>
            <a:r>
              <a:rPr lang="en-US" altLang="zh-CN" sz="14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标准信息位于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"Technology &amp; Standards"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栏目下的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"Standards Activities"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>
              <a:spcBef>
                <a:spcPts val="100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en-US" altLang="zh-CN" sz="1400" u="sng" dirty="0" err="1"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美国材料试验协会（ASTM</a:t>
            </a:r>
            <a:r>
              <a:rPr lang="en-US" altLang="zh-CN" sz="14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"ASTM Store"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检索、订购美国材料试验协会的标准。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00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AIAA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标准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：在国际标准组织（</a:t>
            </a:r>
            <a:r>
              <a:rPr lang="en-US" altLang="zh-CN" sz="1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）中担任太空系统和运营（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 20-SC14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）书记处，同时是美国国家标准所认定机构。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4CBDF9-8A93-406D-A617-58E379AD6514}"/>
              </a:ext>
            </a:extLst>
          </p:cNvPr>
          <p:cNvSpPr/>
          <p:nvPr/>
        </p:nvSpPr>
        <p:spPr>
          <a:xfrm>
            <a:off x="638019" y="600451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全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文传递系统获取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effectLst/>
              </a:rPr>
              <a:t>http://dds.las.ac.cn/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915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AC0534-48BD-4DCF-A057-7D3E1A4E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28</a:t>
            </a:fld>
            <a:endParaRPr lang="en-US" altLang="zh-CN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4F16C30-126E-42F9-A014-4953A15012FA}"/>
              </a:ext>
            </a:extLst>
          </p:cNvPr>
          <p:cNvSpPr txBox="1">
            <a:spLocks noChangeArrowheads="1"/>
          </p:cNvSpPr>
          <p:nvPr/>
        </p:nvSpPr>
        <p:spPr>
          <a:xfrm>
            <a:off x="430647" y="1228558"/>
            <a:ext cx="11157527" cy="38164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lnSpc>
                <a:spcPct val="150000"/>
              </a:lnSpc>
              <a:buFontTx/>
              <a:buNone/>
            </a:pP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    一些科技报告网站：</a:t>
            </a:r>
            <a:endParaRPr lang="en-US" altLang="zh-CN" kern="0" dirty="0">
              <a:latin typeface="微软雅黑" pitchFamily="34" charset="-122"/>
              <a:ea typeface="微软雅黑" pitchFamily="34" charset="-122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kern="0" dirty="0">
                <a:hlinkClick r:id="rId4"/>
              </a:rPr>
              <a:t>http://www.ntis.gov/</a:t>
            </a:r>
            <a:r>
              <a:rPr lang="en-US" altLang="zh-CN" kern="0" dirty="0"/>
              <a:t>  </a:t>
            </a:r>
            <a:r>
              <a:rPr lang="zh-CN" altLang="en-US" kern="0" dirty="0"/>
              <a:t>（</a:t>
            </a:r>
            <a:r>
              <a:rPr lang="en-US" altLang="zh-CN" kern="0" dirty="0"/>
              <a:t>AD</a:t>
            </a:r>
            <a:r>
              <a:rPr lang="zh-CN" altLang="en-US" kern="0" dirty="0"/>
              <a:t>、</a:t>
            </a:r>
            <a:r>
              <a:rPr lang="en-US" altLang="zh-CN" kern="0" dirty="0"/>
              <a:t>DOE</a:t>
            </a:r>
            <a:r>
              <a:rPr lang="zh-CN" altLang="en-US" kern="0" dirty="0"/>
              <a:t>报告）</a:t>
            </a:r>
            <a:endParaRPr lang="en-US" altLang="zh-CN" kern="0" dirty="0"/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kern="0" dirty="0">
                <a:hlinkClick r:id="rId5"/>
              </a:rPr>
              <a:t>http://ntrs.nasa.gov/search.jsp</a:t>
            </a:r>
            <a:r>
              <a:rPr lang="en-US" altLang="zh-CN" kern="0" dirty="0"/>
              <a:t>  </a:t>
            </a:r>
            <a:r>
              <a:rPr lang="zh-CN" altLang="en-US" kern="0" dirty="0"/>
              <a:t>（</a:t>
            </a:r>
            <a:r>
              <a:rPr lang="en-US" altLang="zh-CN" kern="0" dirty="0"/>
              <a:t>NASA</a:t>
            </a:r>
            <a:r>
              <a:rPr lang="zh-CN" altLang="en-US" kern="0" dirty="0"/>
              <a:t>报告）</a:t>
            </a:r>
            <a:endParaRPr lang="en-US" altLang="zh-CN" kern="0" dirty="0"/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kern="0" dirty="0"/>
              <a:t>BP</a:t>
            </a:r>
            <a:r>
              <a:rPr lang="zh-CN" altLang="en-US" kern="0" dirty="0"/>
              <a:t>能源报告：</a:t>
            </a:r>
            <a:r>
              <a:rPr lang="en-US" altLang="zh-CN" kern="0" dirty="0">
                <a:hlinkClick r:id="rId6"/>
              </a:rPr>
              <a:t>https://www.bp.com/zh_cn/china/home/news/reports.html</a:t>
            </a:r>
            <a:r>
              <a:rPr lang="en-US" altLang="zh-CN" kern="0" dirty="0"/>
              <a:t>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kern="0" dirty="0"/>
              <a:t>OECD</a:t>
            </a:r>
            <a:r>
              <a:rPr lang="zh-CN" altLang="en-US" kern="0" dirty="0"/>
              <a:t>：</a:t>
            </a:r>
            <a:r>
              <a:rPr lang="en-US" altLang="zh-CN" kern="0" dirty="0">
                <a:hlinkClick r:id="rId7"/>
              </a:rPr>
              <a:t>http://www.oecd-ilibrary.org/</a:t>
            </a:r>
            <a:r>
              <a:rPr lang="en-US" altLang="zh-CN" kern="0" dirty="0"/>
              <a:t>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kern="0" dirty="0"/>
              <a:t>IEA(</a:t>
            </a:r>
            <a:r>
              <a:rPr lang="zh-CN" altLang="en-US" kern="0" dirty="0"/>
              <a:t>世界能源署</a:t>
            </a:r>
            <a:r>
              <a:rPr lang="en-US" altLang="zh-CN" kern="0" dirty="0"/>
              <a:t>)</a:t>
            </a:r>
            <a:r>
              <a:rPr lang="zh-CN" altLang="en-US" kern="0" dirty="0"/>
              <a:t>：</a:t>
            </a:r>
            <a:r>
              <a:rPr lang="en-US" altLang="zh-CN" kern="0" dirty="0">
                <a:hlinkClick r:id="rId8"/>
              </a:rPr>
              <a:t>http://www.iea.org/</a:t>
            </a:r>
            <a:r>
              <a:rPr lang="en-US" altLang="zh-CN" kern="0" dirty="0"/>
              <a:t>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kern="0" dirty="0"/>
              <a:t>中国国家科技报告服务系统：</a:t>
            </a:r>
            <a:r>
              <a:rPr lang="en-US" altLang="zh-CN" kern="0" dirty="0">
                <a:hlinkClick r:id="rId9"/>
              </a:rPr>
              <a:t>http://www.nstrs.cn/index2.aspx</a:t>
            </a:r>
            <a:r>
              <a:rPr lang="en-US" altLang="zh-CN" kern="0" dirty="0"/>
              <a:t>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kern="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9EADF79-0775-441E-BEDA-E5F1D89EC10D}"/>
              </a:ext>
            </a:extLst>
          </p:cNvPr>
          <p:cNvSpPr/>
          <p:nvPr/>
        </p:nvSpPr>
        <p:spPr>
          <a:xfrm>
            <a:off x="876303" y="165480"/>
            <a:ext cx="3467616" cy="535531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如何获取科技报告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335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B31D87-8A5C-4DF8-8D3F-F8BAB548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29</a:t>
            </a:fld>
            <a:endParaRPr lang="en-US" altLang="zh-CN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2A6CE34-60FA-4EA9-82F8-69A5C0774110}"/>
              </a:ext>
            </a:extLst>
          </p:cNvPr>
          <p:cNvSpPr txBox="1"/>
          <p:nvPr/>
        </p:nvSpPr>
        <p:spPr>
          <a:xfrm>
            <a:off x="351809" y="817061"/>
            <a:ext cx="112723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中国科技报告的获取：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中国国家科技报告服务系统：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http://www.nstrs.cn/index2.aspx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实名注册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开始，科技部在国家科技计划中启动了科技报告试点，开展“十一五”以来科技计划立项项目（课题）的科技报告回溯与呈交工作。国家科技投入形成的科技报告将通过“国家科技报告服务系统”对广大科研人员和社会公众实行开放共享。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C8898F7-880F-409B-B493-3142397CF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50" y="2686978"/>
            <a:ext cx="7200000" cy="3888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E04BBB8-9F23-43D3-B130-99C7354D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54" y="2623274"/>
            <a:ext cx="7200000" cy="4070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6ED5C75-03A5-4678-8FCE-96312AA0A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54" y="2938306"/>
            <a:ext cx="4320000" cy="3440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A4873B0-857B-4734-BA4F-339532137F0B}"/>
              </a:ext>
            </a:extLst>
          </p:cNvPr>
          <p:cNvSpPr/>
          <p:nvPr/>
        </p:nvSpPr>
        <p:spPr>
          <a:xfrm>
            <a:off x="949112" y="165480"/>
            <a:ext cx="4467890" cy="535531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如何获取科技报告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举例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24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5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文献资源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电子资源网站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F923488-F24D-41BF-8D02-A3DE9082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91" y="2780921"/>
            <a:ext cx="2325621" cy="201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箭头 1">
            <a:extLst>
              <a:ext uri="{FF2B5EF4-FFF2-40B4-BE49-F238E27FC236}">
                <a16:creationId xmlns:a16="http://schemas.microsoft.com/office/drawing/2014/main" id="{43F8F0E5-DC74-444E-8D33-A4D71EF12199}"/>
              </a:ext>
            </a:extLst>
          </p:cNvPr>
          <p:cNvSpPr/>
          <p:nvPr/>
        </p:nvSpPr>
        <p:spPr>
          <a:xfrm>
            <a:off x="3660676" y="3717043"/>
            <a:ext cx="432048" cy="28802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0AA6AAC-3A50-427E-9E8E-EC9E93CBDE3B}"/>
              </a:ext>
            </a:extLst>
          </p:cNvPr>
          <p:cNvSpPr txBox="1"/>
          <p:nvPr/>
        </p:nvSpPr>
        <p:spPr>
          <a:xfrm>
            <a:off x="1212404" y="1378492"/>
            <a:ext cx="3108543" cy="104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effectLst/>
              </a:rPr>
              <a:t>入口：</a:t>
            </a:r>
            <a:endParaRPr lang="en-US" altLang="zh-C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effectLst/>
              </a:rPr>
              <a:t>1</a:t>
            </a:r>
            <a:r>
              <a:rPr lang="zh-CN" altLang="en-US" dirty="0">
                <a:effectLst/>
              </a:rPr>
              <a:t>、</a:t>
            </a:r>
            <a:r>
              <a:rPr lang="en-US" altLang="zh-CN" dirty="0">
                <a:effectLst/>
              </a:rPr>
              <a:t> </a:t>
            </a:r>
            <a:r>
              <a:rPr lang="en-US" altLang="zh-CN" dirty="0">
                <a:effectLst/>
                <a:hlinkClick r:id="rId5"/>
              </a:rPr>
              <a:t>www.ifc.dicp.ac.cn</a:t>
            </a:r>
            <a:endParaRPr lang="en-US" altLang="zh-C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effectLst/>
              </a:rPr>
              <a:t>2</a:t>
            </a:r>
            <a:r>
              <a:rPr lang="zh-CN" altLang="en-US" dirty="0">
                <a:effectLst/>
              </a:rPr>
              <a:t>、所外网</a:t>
            </a:r>
            <a:r>
              <a:rPr lang="en-US" altLang="zh-CN" dirty="0">
                <a:effectLst/>
              </a:rPr>
              <a:t>-</a:t>
            </a:r>
            <a:r>
              <a:rPr lang="zh-CN" altLang="en-US" dirty="0">
                <a:effectLst/>
              </a:rPr>
              <a:t>职能部门</a:t>
            </a:r>
            <a:r>
              <a:rPr lang="en-US" altLang="zh-CN" dirty="0">
                <a:effectLst/>
              </a:rPr>
              <a:t>-</a:t>
            </a:r>
            <a:r>
              <a:rPr lang="zh-CN" altLang="en-US" dirty="0">
                <a:effectLst/>
              </a:rPr>
              <a:t>科技处</a:t>
            </a:r>
            <a:r>
              <a:rPr lang="en-US" altLang="zh-CN" dirty="0">
                <a:effectLst/>
              </a:rPr>
              <a:t>-</a:t>
            </a:r>
            <a:r>
              <a:rPr lang="zh-CN" altLang="en-US" dirty="0">
                <a:effectLst/>
              </a:rPr>
              <a:t>图书馆</a:t>
            </a:r>
            <a:endParaRPr lang="en-US" altLang="zh-C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effectLst/>
              </a:rPr>
              <a:t>3</a:t>
            </a:r>
            <a:r>
              <a:rPr lang="zh-CN" altLang="en-US" dirty="0">
                <a:effectLst/>
              </a:rPr>
              <a:t>、所内网</a:t>
            </a:r>
            <a:r>
              <a:rPr lang="en-US" altLang="zh-CN" dirty="0">
                <a:effectLst/>
              </a:rPr>
              <a:t>-</a:t>
            </a:r>
            <a:r>
              <a:rPr lang="zh-CN" altLang="en-US" dirty="0">
                <a:effectLst/>
              </a:rPr>
              <a:t>常用栏目</a:t>
            </a:r>
            <a:r>
              <a:rPr lang="en-US" altLang="zh-CN" dirty="0">
                <a:effectLst/>
              </a:rPr>
              <a:t>-</a:t>
            </a:r>
            <a:r>
              <a:rPr lang="zh-CN" altLang="en-US" dirty="0">
                <a:effectLst/>
              </a:rPr>
              <a:t>电子资源</a:t>
            </a:r>
            <a:endParaRPr lang="en-US" altLang="zh-CN" dirty="0">
              <a:effectLst/>
            </a:endParaRPr>
          </a:p>
          <a:p>
            <a:pPr>
              <a:lnSpc>
                <a:spcPct val="150000"/>
              </a:lnSpc>
            </a:pPr>
            <a:endParaRPr lang="zh-CN" altLang="en-US" dirty="0">
              <a:effectLst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4494137-CF44-4BBC-B76D-2F20460E3CD8}"/>
              </a:ext>
            </a:extLst>
          </p:cNvPr>
          <p:cNvSpPr txBox="1"/>
          <p:nvPr/>
        </p:nvSpPr>
        <p:spPr>
          <a:xfrm>
            <a:off x="4738514" y="6266044"/>
            <a:ext cx="792088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99"/>
                </a:solidFill>
                <a:latin typeface="华文琥珀" pitchFamily="2" charset="-122"/>
                <a:ea typeface="华文琥珀" pitchFamily="2" charset="-122"/>
              </a:defRPr>
            </a:lvl1pPr>
          </a:lstStyle>
          <a:p>
            <a:r>
              <a:rPr lang="zh-CN" altLang="en-US" dirty="0"/>
              <a:t>服务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D14CAF67-3598-47EE-B9F8-F8D6BEF2152D}"/>
              </a:ext>
            </a:extLst>
          </p:cNvPr>
          <p:cNvSpPr txBox="1"/>
          <p:nvPr/>
        </p:nvSpPr>
        <p:spPr>
          <a:xfrm>
            <a:off x="9777190" y="6090245"/>
            <a:ext cx="1008112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99"/>
                </a:solidFill>
                <a:latin typeface="华文琥珀" pitchFamily="2" charset="-122"/>
                <a:ea typeface="华文琥珀" pitchFamily="2" charset="-122"/>
              </a:rPr>
              <a:t>文摘及数值库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A088578-AFB3-43CC-AB05-83C3BDDB3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811" y="1024006"/>
            <a:ext cx="6389918" cy="4721549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39C448EB-A303-47D7-9802-51CE8FAC3A03}"/>
              </a:ext>
            </a:extLst>
          </p:cNvPr>
          <p:cNvSpPr txBox="1"/>
          <p:nvPr/>
        </p:nvSpPr>
        <p:spPr>
          <a:xfrm>
            <a:off x="7307367" y="6250505"/>
            <a:ext cx="1008112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99"/>
                </a:solidFill>
                <a:latin typeface="华文琥珀" pitchFamily="2" charset="-122"/>
                <a:ea typeface="华文琥珀" pitchFamily="2" charset="-122"/>
              </a:rPr>
              <a:t>全文库</a:t>
            </a:r>
          </a:p>
        </p:txBody>
      </p:sp>
      <p:sp>
        <p:nvSpPr>
          <p:cNvPr id="14" name="右箭头 1">
            <a:extLst>
              <a:ext uri="{FF2B5EF4-FFF2-40B4-BE49-F238E27FC236}">
                <a16:creationId xmlns:a16="http://schemas.microsoft.com/office/drawing/2014/main" id="{F368648A-DFE6-4039-9FCB-32C00F798346}"/>
              </a:ext>
            </a:extLst>
          </p:cNvPr>
          <p:cNvSpPr/>
          <p:nvPr/>
        </p:nvSpPr>
        <p:spPr>
          <a:xfrm rot="5400000">
            <a:off x="4918534" y="5868106"/>
            <a:ext cx="432048" cy="28802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">
            <a:extLst>
              <a:ext uri="{FF2B5EF4-FFF2-40B4-BE49-F238E27FC236}">
                <a16:creationId xmlns:a16="http://schemas.microsoft.com/office/drawing/2014/main" id="{5EE244A5-97A7-468B-B36F-AFE255EA080B}"/>
              </a:ext>
            </a:extLst>
          </p:cNvPr>
          <p:cNvSpPr/>
          <p:nvPr/>
        </p:nvSpPr>
        <p:spPr>
          <a:xfrm rot="5400000">
            <a:off x="7532603" y="5842137"/>
            <a:ext cx="432048" cy="28802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">
            <a:extLst>
              <a:ext uri="{FF2B5EF4-FFF2-40B4-BE49-F238E27FC236}">
                <a16:creationId xmlns:a16="http://schemas.microsoft.com/office/drawing/2014/main" id="{9822E493-C6E1-4C0B-9ABB-3C998FD603BE}"/>
              </a:ext>
            </a:extLst>
          </p:cNvPr>
          <p:cNvSpPr/>
          <p:nvPr/>
        </p:nvSpPr>
        <p:spPr>
          <a:xfrm rot="5400000">
            <a:off x="10074648" y="5822689"/>
            <a:ext cx="432048" cy="28802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259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淘宝网Chenying0907出品 4"/>
          <p:cNvGrpSpPr/>
          <p:nvPr/>
        </p:nvGrpSpPr>
        <p:grpSpPr>
          <a:xfrm>
            <a:off x="0" y="0"/>
            <a:ext cx="3367454" cy="6858000"/>
            <a:chOff x="-17988" y="251307"/>
            <a:chExt cx="3209508" cy="6418849"/>
          </a:xfrm>
          <a:solidFill>
            <a:srgbClr val="005DA2"/>
          </a:solidFill>
        </p:grpSpPr>
        <p:sp>
          <p:nvSpPr>
            <p:cNvPr id="40" name="流程图: 延期 5"/>
            <p:cNvSpPr/>
            <p:nvPr/>
          </p:nvSpPr>
          <p:spPr>
            <a:xfrm>
              <a:off x="-17988" y="251307"/>
              <a:ext cx="3209508" cy="64188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8" tIns="60948" rIns="121898" bIns="60948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淘宝网Chenying0907出品 2"/>
            <p:cNvSpPr txBox="1">
              <a:spLocks noChangeArrowheads="1"/>
            </p:cNvSpPr>
            <p:nvPr/>
          </p:nvSpPr>
          <p:spPr bwMode="auto">
            <a:xfrm>
              <a:off x="923276" y="1497284"/>
              <a:ext cx="1326977" cy="221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898" tIns="60948" rIns="121898" bIns="60948">
              <a:spAutoFit/>
            </a:bodyPr>
            <a:lstStyle/>
            <a:p>
              <a:pPr algn="ctr"/>
              <a:r>
                <a:rPr lang="zh-CN" altLang="en-US" sz="63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目</a:t>
              </a:r>
              <a:endParaRPr lang="en-US" altLang="zh-CN" sz="63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63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录</a:t>
              </a:r>
            </a:p>
          </p:txBody>
        </p:sp>
      </p:grpSp>
      <p:grpSp>
        <p:nvGrpSpPr>
          <p:cNvPr id="42" name="淘宝网Chenying0907出品 9"/>
          <p:cNvGrpSpPr>
            <a:grpSpLocks/>
          </p:cNvGrpSpPr>
          <p:nvPr/>
        </p:nvGrpSpPr>
        <p:grpSpPr bwMode="auto">
          <a:xfrm>
            <a:off x="5165276" y="1339258"/>
            <a:ext cx="725212" cy="591138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43" name="淘宝网Chenying0907出品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44" name="淘宝网Chenying0907出品 6"/>
            <p:cNvSpPr txBox="1">
              <a:spLocks noChangeArrowheads="1"/>
            </p:cNvSpPr>
            <p:nvPr/>
          </p:nvSpPr>
          <p:spPr bwMode="auto">
            <a:xfrm>
              <a:off x="3146444" y="1890742"/>
              <a:ext cx="611465" cy="547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Impact" pitchFamily="34" charset="0"/>
                </a:rPr>
                <a:t>01</a:t>
              </a:r>
              <a:endParaRPr lang="zh-CN" altLang="en-US" sz="2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48" name="淘宝网Chenying0907出品 40"/>
          <p:cNvGrpSpPr>
            <a:grpSpLocks/>
          </p:cNvGrpSpPr>
          <p:nvPr/>
        </p:nvGrpSpPr>
        <p:grpSpPr bwMode="auto">
          <a:xfrm>
            <a:off x="5165118" y="4048245"/>
            <a:ext cx="725530" cy="589757"/>
            <a:chOff x="3050167" y="1844084"/>
            <a:chExt cx="834144" cy="678092"/>
          </a:xfrm>
          <a:solidFill>
            <a:srgbClr val="0070C0"/>
          </a:solidFill>
        </p:grpSpPr>
        <p:sp>
          <p:nvSpPr>
            <p:cNvPr id="49" name="淘宝网Chenying0907出品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0" name="淘宝网Chenying0907出品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48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Impact" pitchFamily="34" charset="0"/>
                </a:rPr>
                <a:t>04</a:t>
              </a:r>
              <a:endParaRPr lang="zh-CN" altLang="en-US" sz="25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1" name="淘宝网Chenying0907出品 43"/>
          <p:cNvGrpSpPr>
            <a:grpSpLocks/>
          </p:cNvGrpSpPr>
          <p:nvPr/>
        </p:nvGrpSpPr>
        <p:grpSpPr bwMode="auto">
          <a:xfrm>
            <a:off x="5165119" y="3155847"/>
            <a:ext cx="725529" cy="589758"/>
            <a:chOff x="3050167" y="1844084"/>
            <a:chExt cx="834142" cy="678092"/>
          </a:xfrm>
          <a:solidFill>
            <a:srgbClr val="0070C0"/>
          </a:solidFill>
        </p:grpSpPr>
        <p:sp>
          <p:nvSpPr>
            <p:cNvPr id="52" name="淘宝网Chenying0907出品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3" name="淘宝网Chenying0907出品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4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Impact" pitchFamily="34" charset="0"/>
                </a:rPr>
                <a:t>03</a:t>
              </a:r>
              <a:endParaRPr lang="zh-CN" altLang="en-US" sz="2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4" name="淘宝网Chenying0907出品 46"/>
          <p:cNvGrpSpPr>
            <a:grpSpLocks/>
          </p:cNvGrpSpPr>
          <p:nvPr/>
        </p:nvGrpSpPr>
        <p:grpSpPr bwMode="auto">
          <a:xfrm>
            <a:off x="5165276" y="2237294"/>
            <a:ext cx="725212" cy="591139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55" name="淘宝网Chenying0907出品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6" name="淘宝网Chenying0907出品 48"/>
            <p:cNvSpPr txBox="1">
              <a:spLocks noChangeArrowheads="1"/>
            </p:cNvSpPr>
            <p:nvPr/>
          </p:nvSpPr>
          <p:spPr bwMode="auto">
            <a:xfrm>
              <a:off x="3123827" y="1885460"/>
              <a:ext cx="726001" cy="54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Impact" pitchFamily="34" charset="0"/>
                </a:rPr>
                <a:t>02</a:t>
              </a:r>
              <a:endParaRPr lang="zh-CN" altLang="en-US" sz="25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7" name="淘宝网Chenying0907出品 22"/>
          <p:cNvGrpSpPr/>
          <p:nvPr/>
        </p:nvGrpSpPr>
        <p:grpSpPr>
          <a:xfrm>
            <a:off x="6222165" y="1370551"/>
            <a:ext cx="3536826" cy="483211"/>
            <a:chOff x="6339097" y="1573726"/>
            <a:chExt cx="3744416" cy="511504"/>
          </a:xfrm>
          <a:solidFill>
            <a:srgbClr val="0070C0"/>
          </a:solidFill>
        </p:grpSpPr>
        <p:sp>
          <p:nvSpPr>
            <p:cNvPr id="58" name="圆角淘宝网Chenying0907出品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9" name="淘宝网Chenying0907出品 24"/>
            <p:cNvSpPr/>
            <p:nvPr/>
          </p:nvSpPr>
          <p:spPr>
            <a:xfrm>
              <a:off x="6723350" y="1614014"/>
              <a:ext cx="265307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文献资源</a:t>
              </a:r>
            </a:p>
          </p:txBody>
        </p:sp>
      </p:grpSp>
      <p:grpSp>
        <p:nvGrpSpPr>
          <p:cNvPr id="60" name="淘宝网Chenying0907出品 25"/>
          <p:cNvGrpSpPr/>
          <p:nvPr/>
        </p:nvGrpSpPr>
        <p:grpSpPr>
          <a:xfrm>
            <a:off x="6222165" y="3181420"/>
            <a:ext cx="3536826" cy="483211"/>
            <a:chOff x="6315199" y="2410178"/>
            <a:chExt cx="3744416" cy="511504"/>
          </a:xfrm>
          <a:solidFill>
            <a:srgbClr val="0070C0"/>
          </a:solidFill>
        </p:grpSpPr>
        <p:sp>
          <p:nvSpPr>
            <p:cNvPr id="61" name="圆角淘宝网Chenying0907出品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2" name="淘宝网Chenying0907出品 27"/>
            <p:cNvSpPr/>
            <p:nvPr/>
          </p:nvSpPr>
          <p:spPr>
            <a:xfrm>
              <a:off x="6747248" y="2450466"/>
              <a:ext cx="265307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文献服务</a:t>
              </a:r>
            </a:p>
          </p:txBody>
        </p:sp>
      </p:grpSp>
      <p:grpSp>
        <p:nvGrpSpPr>
          <p:cNvPr id="63" name="淘宝网Chenying0907出品 28"/>
          <p:cNvGrpSpPr/>
          <p:nvPr/>
        </p:nvGrpSpPr>
        <p:grpSpPr>
          <a:xfrm>
            <a:off x="6222165" y="2267823"/>
            <a:ext cx="3536826" cy="483211"/>
            <a:chOff x="6339097" y="3296031"/>
            <a:chExt cx="3744416" cy="511504"/>
          </a:xfrm>
          <a:solidFill>
            <a:srgbClr val="0070C0"/>
          </a:solidFill>
        </p:grpSpPr>
        <p:sp>
          <p:nvSpPr>
            <p:cNvPr id="64" name="圆角淘宝网Chenying0907出品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5" name="淘宝网Chenying0907出品 30"/>
            <p:cNvSpPr/>
            <p:nvPr/>
          </p:nvSpPr>
          <p:spPr>
            <a:xfrm>
              <a:off x="6723349" y="3336319"/>
              <a:ext cx="273630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如何利用电子资源</a:t>
              </a:r>
            </a:p>
          </p:txBody>
        </p:sp>
      </p:grpSp>
      <p:grpSp>
        <p:nvGrpSpPr>
          <p:cNvPr id="66" name="淘宝网Chenying0907出品 31"/>
          <p:cNvGrpSpPr/>
          <p:nvPr/>
        </p:nvGrpSpPr>
        <p:grpSpPr>
          <a:xfrm>
            <a:off x="6222165" y="4069547"/>
            <a:ext cx="3536826" cy="483211"/>
            <a:chOff x="6339097" y="4180903"/>
            <a:chExt cx="3744416" cy="511504"/>
          </a:xfrm>
          <a:solidFill>
            <a:srgbClr val="0070C0"/>
          </a:solidFill>
        </p:grpSpPr>
        <p:sp>
          <p:nvSpPr>
            <p:cNvPr id="67" name="圆角淘宝网Chenying0907出品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8" name="淘宝网Chenying0907出品 33"/>
            <p:cNvSpPr/>
            <p:nvPr/>
          </p:nvSpPr>
          <p:spPr>
            <a:xfrm>
              <a:off x="6723349" y="4221882"/>
              <a:ext cx="273630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注意事项</a:t>
              </a:r>
            </a:p>
          </p:txBody>
        </p:sp>
      </p:grpSp>
      <p:sp>
        <p:nvSpPr>
          <p:cNvPr id="72" name="下箭头 71"/>
          <p:cNvSpPr/>
          <p:nvPr/>
        </p:nvSpPr>
        <p:spPr>
          <a:xfrm rot="16200000">
            <a:off x="4208084" y="3181717"/>
            <a:ext cx="544201" cy="64213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99" tIns="43199" rIns="86399" bIns="43199" rtlCol="0" anchor="ctr"/>
          <a:lstStyle/>
          <a:p>
            <a:pPr algn="ctr"/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5" y="5258036"/>
            <a:ext cx="2495201" cy="9731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5" y="4343124"/>
            <a:ext cx="800100" cy="800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1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5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文献服务</a:t>
            </a:r>
          </a:p>
        </p:txBody>
      </p:sp>
      <p:sp>
        <p:nvSpPr>
          <p:cNvPr id="43" name="任意多边形 23">
            <a:extLst>
              <a:ext uri="{FF2B5EF4-FFF2-40B4-BE49-F238E27FC236}">
                <a16:creationId xmlns:a16="http://schemas.microsoft.com/office/drawing/2014/main" id="{75464978-AF06-4C6E-999B-B4837C8625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97747" y="1914564"/>
            <a:ext cx="5107731" cy="604838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rgbClr val="CCECFF">
              <a:alpha val="8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0" tIns="0" rIns="0" bIns="0" spcCol="127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全文传递（所内不能获取的文献）</a:t>
            </a:r>
          </a:p>
        </p:txBody>
      </p:sp>
      <p:sp>
        <p:nvSpPr>
          <p:cNvPr id="44" name="任意多边形 24">
            <a:extLst>
              <a:ext uri="{FF2B5EF4-FFF2-40B4-BE49-F238E27FC236}">
                <a16:creationId xmlns:a16="http://schemas.microsoft.com/office/drawing/2014/main" id="{FEF07F23-EC2F-48A7-B337-6A93A7889EA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00822" y="1889164"/>
            <a:ext cx="976312" cy="660400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任意多边形 25">
            <a:extLst>
              <a:ext uri="{FF2B5EF4-FFF2-40B4-BE49-F238E27FC236}">
                <a16:creationId xmlns:a16="http://schemas.microsoft.com/office/drawing/2014/main" id="{731DA676-4CB2-4625-A9C2-92AD33B02A2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97747" y="2823342"/>
            <a:ext cx="5107731" cy="604838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rgbClr val="CCECFF">
              <a:alpha val="89804"/>
            </a:srgb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360000" tIns="0" rIns="0" bIns="0" spcCol="127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B166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论文查重系统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B166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Turnitin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B166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（学风道德）</a:t>
            </a:r>
          </a:p>
        </p:txBody>
      </p:sp>
      <p:sp>
        <p:nvSpPr>
          <p:cNvPr id="46" name="任意多边形 26">
            <a:extLst>
              <a:ext uri="{FF2B5EF4-FFF2-40B4-BE49-F238E27FC236}">
                <a16:creationId xmlns:a16="http://schemas.microsoft.com/office/drawing/2014/main" id="{6162B6BC-8ACB-4817-A65E-058119AE9DA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822" y="2797942"/>
            <a:ext cx="976312" cy="658813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任意多边形 27">
            <a:extLst>
              <a:ext uri="{FF2B5EF4-FFF2-40B4-BE49-F238E27FC236}">
                <a16:creationId xmlns:a16="http://schemas.microsoft.com/office/drawing/2014/main" id="{6BF7FEC4-5E1F-4544-9B10-5CE3D6551FE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97747" y="3730533"/>
            <a:ext cx="5107731" cy="606425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rgbClr val="CCECFF">
              <a:alpha val="8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0" tIns="0" rIns="0" bIns="0" spcCol="127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B166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文献管理软件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B166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EndNote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B166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（提高科研效率）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2B166E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8" name="任意多边形 28">
            <a:extLst>
              <a:ext uri="{FF2B5EF4-FFF2-40B4-BE49-F238E27FC236}">
                <a16:creationId xmlns:a16="http://schemas.microsoft.com/office/drawing/2014/main" id="{1570D67A-3C51-45FC-B062-17C7FDA56F1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00822" y="3706720"/>
            <a:ext cx="976312" cy="658813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任意多边形 29">
            <a:extLst>
              <a:ext uri="{FF2B5EF4-FFF2-40B4-BE49-F238E27FC236}">
                <a16:creationId xmlns:a16="http://schemas.microsoft.com/office/drawing/2014/main" id="{07896FD1-A64B-41E6-A04B-F5AB587FDCC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997747" y="4620261"/>
            <a:ext cx="5107731" cy="606425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rgbClr val="CCECFF">
              <a:alpha val="8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0" tIns="0" rIns="0" bIns="0" spcCol="127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纸本资源服务（英歌石图书馆）</a:t>
            </a:r>
          </a:p>
        </p:txBody>
      </p:sp>
      <p:sp>
        <p:nvSpPr>
          <p:cNvPr id="50" name="任意多边形 30">
            <a:extLst>
              <a:ext uri="{FF2B5EF4-FFF2-40B4-BE49-F238E27FC236}">
                <a16:creationId xmlns:a16="http://schemas.microsoft.com/office/drawing/2014/main" id="{9F31510E-F6F9-4D7E-8D3E-8D21A5214E7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200822" y="4596448"/>
            <a:ext cx="976312" cy="660400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310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5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全文传递（所内不能获取的文献）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856E89A-A965-4BF4-9299-98774E7B1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704254"/>
              </p:ext>
            </p:extLst>
          </p:nvPr>
        </p:nvGraphicFramePr>
        <p:xfrm>
          <a:off x="467544" y="866108"/>
          <a:ext cx="10970693" cy="2520280"/>
        </p:xfrm>
        <a:graphic>
          <a:graphicData uri="http://schemas.openxmlformats.org/drawingml/2006/table">
            <a:tbl>
              <a:tblPr/>
              <a:tblGrid>
                <a:gridCol w="10970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28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US" altLang="zh-CN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、请登录中科院文献传递系统申请文献：</a:t>
                      </a:r>
                      <a:r>
                        <a:rPr lang="en-US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http://dds.las.ac.cn/</a:t>
                      </a:r>
                      <a:br>
                        <a:rPr lang="en-US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</a:br>
                      <a:r>
                        <a:rPr lang="en-US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2、</a:t>
                      </a:r>
                      <a:r>
                        <a:rPr lang="zh-CN" altLang="en-US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申请文献前请先注册，注册的邮箱地址请使用所内邮箱（</a:t>
                      </a:r>
                      <a:r>
                        <a:rPr lang="en-US" altLang="zh-CN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@</a:t>
                      </a:r>
                      <a:r>
                        <a:rPr lang="en-US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dicp.ac.cn）</a:t>
                      </a:r>
                      <a:br>
                        <a:rPr lang="en-US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</a:br>
                      <a:r>
                        <a:rPr lang="en-US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3、</a:t>
                      </a:r>
                      <a:r>
                        <a:rPr lang="zh-CN" altLang="en-US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注册成功后即可自行在系统中索要文献（收费）</a:t>
                      </a:r>
                      <a:br>
                        <a:rPr lang="zh-CN" altLang="en-US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</a:br>
                      <a:r>
                        <a:rPr lang="en-US" altLang="zh-CN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、如需充值，请联系耿笑颖（</a:t>
                      </a:r>
                      <a:r>
                        <a:rPr lang="en-US" sz="2000" dirty="0">
                          <a:effectLst/>
                          <a:latin typeface="+mn-lt"/>
                          <a:ea typeface="微软雅黑" panose="020B0503020204020204" pitchFamily="34" charset="-122"/>
                          <a:hlinkClick r:id="rId4"/>
                        </a:rPr>
                        <a:t>gengxy@dicp.ac.cn</a:t>
                      </a:r>
                      <a:r>
                        <a:rPr lang="zh-CN" altLang="en-US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800" dirty="0">
                          <a:effectLst/>
                        </a:rPr>
                        <a:t>39787203</a:t>
                      </a:r>
                      <a:r>
                        <a:rPr lang="en-US" sz="20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9491F16-90BA-4F27-BAFB-21A25A87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06" y="3531476"/>
            <a:ext cx="7363544" cy="3181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0980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5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论文查重系统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Turnitin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（学风道德）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DDC8AD4-0CCD-4FAB-946F-D23955725384}"/>
              </a:ext>
            </a:extLst>
          </p:cNvPr>
          <p:cNvSpPr/>
          <p:nvPr/>
        </p:nvSpPr>
        <p:spPr>
          <a:xfrm>
            <a:off x="2195736" y="1465575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http://www.ifc.dicp.ac.cn/Turnitin/Turnitin.htm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DD36CE1-E015-470B-930C-DAB34941B0B8}"/>
              </a:ext>
            </a:extLst>
          </p:cNvPr>
          <p:cNvSpPr/>
          <p:nvPr/>
        </p:nvSpPr>
        <p:spPr>
          <a:xfrm>
            <a:off x="694234" y="2481019"/>
            <a:ext cx="10183316" cy="1884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      开通说明：我所已为每个研究组开通了一个教师账户，利用各组长的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DICP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邮箱和收到的临时密码登录，如登录信息已过期，请与耿笑颖联系。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      附件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  <a:hlinkClick r:id="rId4"/>
              </a:rPr>
              <a:t>Turnitin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hlinkClick r:id="rId4"/>
              </a:rPr>
              <a:t>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hlinkClick r:id="rId4"/>
              </a:rPr>
              <a:t>论文检测系统 使用指南（学生教程）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      附件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  <a:hlinkClick r:id="rId5"/>
              </a:rPr>
              <a:t>Turnitin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hlinkClick r:id="rId5"/>
              </a:rPr>
              <a:t>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hlinkClick r:id="rId5"/>
              </a:rPr>
              <a:t>论文检测系统 使用指南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hlinkClick r:id="rId5"/>
              </a:rPr>
              <a:t>-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hlinkClick r:id="rId5"/>
              </a:rPr>
              <a:t>教师账号查重版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hlinkClick r:id="rId5"/>
              </a:rPr>
              <a:t>2019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dirty="0">
              <a:effectLst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2088D74-DA7E-4E7B-896B-9B441C8A3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96" y="1497672"/>
            <a:ext cx="10191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A386A793-4530-4D6F-BC71-4DF51F14869B}"/>
              </a:ext>
            </a:extLst>
          </p:cNvPr>
          <p:cNvSpPr txBox="1"/>
          <p:nvPr/>
        </p:nvSpPr>
        <p:spPr>
          <a:xfrm>
            <a:off x="978496" y="5363924"/>
            <a:ext cx="5732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Turnitin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查重系统主要用于英文文献的查重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681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5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文献管理软件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EndNote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10D063E-452B-4854-B778-23E7C4695B61}"/>
              </a:ext>
            </a:extLst>
          </p:cNvPr>
          <p:cNvSpPr/>
          <p:nvPr/>
        </p:nvSpPr>
        <p:spPr>
          <a:xfrm>
            <a:off x="852736" y="2348880"/>
            <a:ext cx="1104270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0" dirty="0">
                <a:latin typeface="+mn-lt"/>
                <a:ea typeface="微软雅黑" pitchFamily="34" charset="-122"/>
              </a:rPr>
              <a:t>EndNote</a:t>
            </a:r>
            <a:r>
              <a:rPr lang="zh-CN" altLang="en-US" sz="1700" dirty="0">
                <a:latin typeface="+mn-lt"/>
                <a:ea typeface="微软雅黑" pitchFamily="34" charset="-122"/>
              </a:rPr>
              <a:t>是由中国科学院文献情报中心承担全部订购费用为全院研究所开通，读者可以下载使用。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03F648-0E9F-4B8E-8752-B91931C42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7"/>
          <a:stretch/>
        </p:blipFill>
        <p:spPr bwMode="auto">
          <a:xfrm>
            <a:off x="1920330" y="3278174"/>
            <a:ext cx="7550786" cy="2232248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FD8CE92-700A-4558-BDA3-B53126E7B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2" y="1268760"/>
            <a:ext cx="10287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1C293E-92A7-4920-B28B-190AB9E60720}"/>
              </a:ext>
            </a:extLst>
          </p:cNvPr>
          <p:cNvSpPr/>
          <p:nvPr/>
        </p:nvSpPr>
        <p:spPr>
          <a:xfrm>
            <a:off x="1979340" y="1268760"/>
            <a:ext cx="7416823" cy="65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lt"/>
                <a:ea typeface="微软雅黑" pitchFamily="34" charset="-122"/>
              </a:rPr>
              <a:t>下载网址：</a:t>
            </a:r>
            <a:r>
              <a:rPr lang="en-US" altLang="zh-CN" sz="1600" dirty="0">
                <a:latin typeface="+mn-lt"/>
                <a:ea typeface="微软雅黑" pitchFamily="34" charset="-122"/>
                <a:hlinkClick r:id="rId6"/>
              </a:rPr>
              <a:t>http://www.las.ac.cn/endnote/endnote.jsp</a:t>
            </a:r>
            <a:r>
              <a:rPr lang="en-US" altLang="zh-CN" sz="1600" dirty="0">
                <a:latin typeface="+mn-lt"/>
                <a:ea typeface="微软雅黑" pitchFamily="34" charset="-122"/>
              </a:rPr>
              <a:t> </a:t>
            </a:r>
            <a:br>
              <a:rPr lang="en-US" altLang="zh-CN" sz="1600" dirty="0">
                <a:latin typeface="+mn-lt"/>
                <a:ea typeface="微软雅黑" pitchFamily="34" charset="-122"/>
              </a:rPr>
            </a:br>
            <a:r>
              <a:rPr lang="zh-CN" altLang="en-US" sz="1600" dirty="0">
                <a:latin typeface="+mn-lt"/>
                <a:ea typeface="微软雅黑" pitchFamily="34" charset="-122"/>
              </a:rPr>
              <a:t>（</a:t>
            </a:r>
            <a:r>
              <a:rPr lang="zh-CN" altLang="en-US" sz="1600" b="1" dirty="0">
                <a:solidFill>
                  <a:srgbClr val="FF0000"/>
                </a:solidFill>
                <a:latin typeface="+mn-lt"/>
                <a:ea typeface="微软雅黑" pitchFamily="34" charset="-122"/>
              </a:rPr>
              <a:t>请下载后全部解压缩之后，再安装</a:t>
            </a:r>
            <a:r>
              <a:rPr lang="zh-CN" altLang="en-US" sz="1600" dirty="0">
                <a:latin typeface="+mn-lt"/>
                <a:ea typeface="微软雅黑" pitchFamily="34" charset="-122"/>
              </a:rPr>
              <a:t>）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9DBFCB-D083-4927-97A1-5990DF1325D7}"/>
              </a:ext>
            </a:extLst>
          </p:cNvPr>
          <p:cNvSpPr/>
          <p:nvPr/>
        </p:nvSpPr>
        <p:spPr>
          <a:xfrm>
            <a:off x="1208212" y="6085773"/>
            <a:ext cx="724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+mn-lt"/>
                <a:ea typeface="微软雅黑" panose="020B0503020204020204" pitchFamily="34" charset="-122"/>
              </a:rPr>
              <a:t>教程：</a:t>
            </a:r>
            <a:r>
              <a:rPr lang="en-US" altLang="zh-CN" sz="1400" dirty="0">
                <a:latin typeface="+mn-lt"/>
                <a:ea typeface="微软雅黑" panose="020B0503020204020204" pitchFamily="34" charset="-122"/>
              </a:rPr>
              <a:t>http://www.ifc.dicp.ac.cn/library/JiaoCheng/default.asp</a:t>
            </a:r>
            <a:endParaRPr lang="zh-CN" altLang="en-US" sz="1400" dirty="0">
              <a:latin typeface="+mn-lt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203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5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纸本资源服务（英歌石图书馆）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1A796B6-55BD-48F5-96FA-0420E48EE432}"/>
              </a:ext>
            </a:extLst>
          </p:cNvPr>
          <p:cNvGrpSpPr/>
          <p:nvPr/>
        </p:nvGrpSpPr>
        <p:grpSpPr>
          <a:xfrm>
            <a:off x="477520" y="965200"/>
            <a:ext cx="4348480" cy="2265680"/>
            <a:chOff x="416559" y="1871152"/>
            <a:chExt cx="6014721" cy="358305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E91286D-14EB-4E3F-9F9D-E5C02B0C3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72"/>
            <a:stretch/>
          </p:blipFill>
          <p:spPr>
            <a:xfrm>
              <a:off x="416559" y="1871152"/>
              <a:ext cx="6014721" cy="3583055"/>
            </a:xfrm>
            <a:prstGeom prst="rect">
              <a:avLst/>
            </a:prstGeom>
          </p:spPr>
        </p:pic>
        <p:sp>
          <p:nvSpPr>
            <p:cNvPr id="12" name="箭头: 下 11">
              <a:extLst>
                <a:ext uri="{FF2B5EF4-FFF2-40B4-BE49-F238E27FC236}">
                  <a16:creationId xmlns:a16="http://schemas.microsoft.com/office/drawing/2014/main" id="{30C5E930-41B7-43E7-9911-FCA15C5D0A18}"/>
                </a:ext>
              </a:extLst>
            </p:cNvPr>
            <p:cNvSpPr/>
            <p:nvPr/>
          </p:nvSpPr>
          <p:spPr>
            <a:xfrm>
              <a:off x="3241039" y="3083560"/>
              <a:ext cx="386080" cy="8128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EED259F0-7E31-4BDF-8E00-A59985F62FE6}"/>
              </a:ext>
            </a:extLst>
          </p:cNvPr>
          <p:cNvSpPr txBox="1"/>
          <p:nvPr/>
        </p:nvSpPr>
        <p:spPr>
          <a:xfrm>
            <a:off x="5466655" y="846831"/>
            <a:ext cx="5466080" cy="2411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建筑面积：</a:t>
            </a:r>
            <a:r>
              <a:rPr lang="en-US" altLang="zh-CN" sz="28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9786.55 </a:t>
            </a:r>
            <a:r>
              <a:rPr lang="zh-CN" altLang="en-US" sz="28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总座位数：</a:t>
            </a:r>
            <a:r>
              <a:rPr lang="en-US" altLang="zh-CN" sz="28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870</a:t>
            </a:r>
            <a:r>
              <a:rPr lang="zh-CN" altLang="en-US" sz="28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个（不含报告厅）</a:t>
            </a:r>
            <a:endParaRPr lang="en-US" altLang="zh-CN" sz="2800" baseline="30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设有图书阅览室、期刊阅览室、工具书阅览室、儿童阅览室、讨论室及咖啡厅等。</a:t>
            </a:r>
            <a:endParaRPr lang="en-US" altLang="zh-CN" sz="2800" baseline="30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提供图书借阅、交流研讨、培训咨询等服务</a:t>
            </a:r>
            <a:endParaRPr lang="en-US" altLang="zh-CN" sz="2800" baseline="30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E7378F-E51F-43B2-B5D5-DA5211CA8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534" y="3836036"/>
            <a:ext cx="3162739" cy="216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383EDA2-3587-48B5-8500-C042AD248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9472" y="3837858"/>
            <a:ext cx="2914520" cy="216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4C3AFB6-6604-43B3-ACC6-836D2E1FD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938" y="3836036"/>
            <a:ext cx="3057870" cy="216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66F1A57-406F-4013-992C-CBEB70BD67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13" y="3836036"/>
            <a:ext cx="3139156" cy="21600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F045EEB7-7B49-46CE-88D7-7EB1DA41AC88}"/>
              </a:ext>
            </a:extLst>
          </p:cNvPr>
          <p:cNvSpPr txBox="1"/>
          <p:nvPr/>
        </p:nvSpPr>
        <p:spPr>
          <a:xfrm>
            <a:off x="3978431" y="6224743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一流的环境和服务，期待您的到来！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144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淘宝网Chenying0907出品 4"/>
          <p:cNvGrpSpPr/>
          <p:nvPr/>
        </p:nvGrpSpPr>
        <p:grpSpPr>
          <a:xfrm>
            <a:off x="0" y="0"/>
            <a:ext cx="3367454" cy="6858000"/>
            <a:chOff x="-17988" y="251307"/>
            <a:chExt cx="3209508" cy="6418849"/>
          </a:xfrm>
          <a:solidFill>
            <a:srgbClr val="005DA2"/>
          </a:solidFill>
        </p:grpSpPr>
        <p:sp>
          <p:nvSpPr>
            <p:cNvPr id="40" name="流程图: 延期 5"/>
            <p:cNvSpPr/>
            <p:nvPr/>
          </p:nvSpPr>
          <p:spPr>
            <a:xfrm>
              <a:off x="-17988" y="251307"/>
              <a:ext cx="3209508" cy="64188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8" tIns="60948" rIns="121898" bIns="60948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淘宝网Chenying0907出品 2"/>
            <p:cNvSpPr txBox="1">
              <a:spLocks noChangeArrowheads="1"/>
            </p:cNvSpPr>
            <p:nvPr/>
          </p:nvSpPr>
          <p:spPr bwMode="auto">
            <a:xfrm>
              <a:off x="923276" y="1497284"/>
              <a:ext cx="1326977" cy="221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898" tIns="60948" rIns="121898" bIns="60948">
              <a:spAutoFit/>
            </a:bodyPr>
            <a:lstStyle/>
            <a:p>
              <a:pPr algn="ctr"/>
              <a:r>
                <a:rPr lang="zh-CN" altLang="en-US" sz="63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目</a:t>
              </a:r>
              <a:endParaRPr lang="en-US" altLang="zh-CN" sz="63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63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录</a:t>
              </a:r>
            </a:p>
          </p:txBody>
        </p:sp>
      </p:grpSp>
      <p:grpSp>
        <p:nvGrpSpPr>
          <p:cNvPr id="42" name="淘宝网Chenying0907出品 9"/>
          <p:cNvGrpSpPr>
            <a:grpSpLocks/>
          </p:cNvGrpSpPr>
          <p:nvPr/>
        </p:nvGrpSpPr>
        <p:grpSpPr bwMode="auto">
          <a:xfrm>
            <a:off x="5165276" y="1339258"/>
            <a:ext cx="725212" cy="591138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43" name="淘宝网Chenying0907出品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44" name="淘宝网Chenying0907出品 6"/>
            <p:cNvSpPr txBox="1">
              <a:spLocks noChangeArrowheads="1"/>
            </p:cNvSpPr>
            <p:nvPr/>
          </p:nvSpPr>
          <p:spPr bwMode="auto">
            <a:xfrm>
              <a:off x="3146444" y="1890742"/>
              <a:ext cx="611465" cy="547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Impact" pitchFamily="34" charset="0"/>
                </a:rPr>
                <a:t>01</a:t>
              </a:r>
              <a:endParaRPr lang="zh-CN" altLang="en-US" sz="2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48" name="淘宝网Chenying0907出品 40"/>
          <p:cNvGrpSpPr>
            <a:grpSpLocks/>
          </p:cNvGrpSpPr>
          <p:nvPr/>
        </p:nvGrpSpPr>
        <p:grpSpPr bwMode="auto">
          <a:xfrm>
            <a:off x="5165118" y="4048245"/>
            <a:ext cx="725530" cy="589757"/>
            <a:chOff x="3050167" y="1844084"/>
            <a:chExt cx="834144" cy="678092"/>
          </a:xfrm>
          <a:solidFill>
            <a:srgbClr val="0070C0"/>
          </a:solidFill>
        </p:grpSpPr>
        <p:sp>
          <p:nvSpPr>
            <p:cNvPr id="49" name="淘宝网Chenying0907出品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0" name="淘宝网Chenying0907出品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48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Impact" pitchFamily="34" charset="0"/>
                </a:rPr>
                <a:t>04</a:t>
              </a:r>
              <a:endParaRPr lang="zh-CN" altLang="en-US" sz="25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1" name="淘宝网Chenying0907出品 43"/>
          <p:cNvGrpSpPr>
            <a:grpSpLocks/>
          </p:cNvGrpSpPr>
          <p:nvPr/>
        </p:nvGrpSpPr>
        <p:grpSpPr bwMode="auto">
          <a:xfrm>
            <a:off x="5165119" y="3155847"/>
            <a:ext cx="725529" cy="589758"/>
            <a:chOff x="3050167" y="1844084"/>
            <a:chExt cx="834142" cy="678092"/>
          </a:xfrm>
          <a:solidFill>
            <a:srgbClr val="0070C0"/>
          </a:solidFill>
        </p:grpSpPr>
        <p:sp>
          <p:nvSpPr>
            <p:cNvPr id="52" name="淘宝网Chenying0907出品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3" name="淘宝网Chenying0907出品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4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Impact" pitchFamily="34" charset="0"/>
                </a:rPr>
                <a:t>03</a:t>
              </a:r>
              <a:endParaRPr lang="zh-CN" altLang="en-US" sz="2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4" name="淘宝网Chenying0907出品 46"/>
          <p:cNvGrpSpPr>
            <a:grpSpLocks/>
          </p:cNvGrpSpPr>
          <p:nvPr/>
        </p:nvGrpSpPr>
        <p:grpSpPr bwMode="auto">
          <a:xfrm>
            <a:off x="5165276" y="2237294"/>
            <a:ext cx="725212" cy="591139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55" name="淘宝网Chenying0907出品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6" name="淘宝网Chenying0907出品 48"/>
            <p:cNvSpPr txBox="1">
              <a:spLocks noChangeArrowheads="1"/>
            </p:cNvSpPr>
            <p:nvPr/>
          </p:nvSpPr>
          <p:spPr bwMode="auto">
            <a:xfrm>
              <a:off x="3123827" y="1885460"/>
              <a:ext cx="726001" cy="54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Impact" pitchFamily="34" charset="0"/>
                </a:rPr>
                <a:t>02</a:t>
              </a:r>
              <a:endParaRPr lang="zh-CN" altLang="en-US" sz="25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7" name="淘宝网Chenying0907出品 22"/>
          <p:cNvGrpSpPr/>
          <p:nvPr/>
        </p:nvGrpSpPr>
        <p:grpSpPr>
          <a:xfrm>
            <a:off x="6222165" y="1370551"/>
            <a:ext cx="3536826" cy="483211"/>
            <a:chOff x="6339097" y="1573726"/>
            <a:chExt cx="3744416" cy="511504"/>
          </a:xfrm>
          <a:solidFill>
            <a:srgbClr val="0070C0"/>
          </a:solidFill>
        </p:grpSpPr>
        <p:sp>
          <p:nvSpPr>
            <p:cNvPr id="58" name="圆角淘宝网Chenying0907出品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9" name="淘宝网Chenying0907出品 24"/>
            <p:cNvSpPr/>
            <p:nvPr/>
          </p:nvSpPr>
          <p:spPr>
            <a:xfrm>
              <a:off x="6723350" y="1614014"/>
              <a:ext cx="265307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文献资源</a:t>
              </a:r>
            </a:p>
          </p:txBody>
        </p:sp>
      </p:grpSp>
      <p:grpSp>
        <p:nvGrpSpPr>
          <p:cNvPr id="60" name="淘宝网Chenying0907出品 25"/>
          <p:cNvGrpSpPr/>
          <p:nvPr/>
        </p:nvGrpSpPr>
        <p:grpSpPr>
          <a:xfrm>
            <a:off x="6199592" y="2279179"/>
            <a:ext cx="3536826" cy="483211"/>
            <a:chOff x="6315199" y="2410178"/>
            <a:chExt cx="3744416" cy="511504"/>
          </a:xfrm>
          <a:solidFill>
            <a:srgbClr val="0070C0"/>
          </a:solidFill>
        </p:grpSpPr>
        <p:sp>
          <p:nvSpPr>
            <p:cNvPr id="61" name="圆角淘宝网Chenying0907出品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2" name="淘宝网Chenying0907出品 27"/>
            <p:cNvSpPr/>
            <p:nvPr/>
          </p:nvSpPr>
          <p:spPr>
            <a:xfrm>
              <a:off x="6747248" y="2450466"/>
              <a:ext cx="265307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文献服务</a:t>
              </a:r>
            </a:p>
          </p:txBody>
        </p:sp>
      </p:grpSp>
      <p:grpSp>
        <p:nvGrpSpPr>
          <p:cNvPr id="63" name="淘宝网Chenying0907出品 28"/>
          <p:cNvGrpSpPr/>
          <p:nvPr/>
        </p:nvGrpSpPr>
        <p:grpSpPr>
          <a:xfrm>
            <a:off x="6222165" y="3182222"/>
            <a:ext cx="3536826" cy="483211"/>
            <a:chOff x="6339097" y="3296031"/>
            <a:chExt cx="3744416" cy="511504"/>
          </a:xfrm>
          <a:solidFill>
            <a:srgbClr val="0070C0"/>
          </a:solidFill>
        </p:grpSpPr>
        <p:sp>
          <p:nvSpPr>
            <p:cNvPr id="64" name="圆角淘宝网Chenying0907出品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5" name="淘宝网Chenying0907出品 30"/>
            <p:cNvSpPr/>
            <p:nvPr/>
          </p:nvSpPr>
          <p:spPr>
            <a:xfrm>
              <a:off x="6723349" y="3336319"/>
              <a:ext cx="273630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如何利用电子资源</a:t>
              </a:r>
            </a:p>
          </p:txBody>
        </p:sp>
      </p:grpSp>
      <p:grpSp>
        <p:nvGrpSpPr>
          <p:cNvPr id="66" name="淘宝网Chenying0907出品 31"/>
          <p:cNvGrpSpPr/>
          <p:nvPr/>
        </p:nvGrpSpPr>
        <p:grpSpPr>
          <a:xfrm>
            <a:off x="6222165" y="4086172"/>
            <a:ext cx="3536826" cy="483211"/>
            <a:chOff x="6339097" y="4180903"/>
            <a:chExt cx="3744416" cy="511504"/>
          </a:xfrm>
          <a:solidFill>
            <a:srgbClr val="0070C0"/>
          </a:solidFill>
        </p:grpSpPr>
        <p:sp>
          <p:nvSpPr>
            <p:cNvPr id="67" name="圆角淘宝网Chenying0907出品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8" name="淘宝网Chenying0907出品 33"/>
            <p:cNvSpPr/>
            <p:nvPr/>
          </p:nvSpPr>
          <p:spPr>
            <a:xfrm>
              <a:off x="6723349" y="4221882"/>
              <a:ext cx="273630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注意事项</a:t>
              </a:r>
            </a:p>
          </p:txBody>
        </p:sp>
      </p:grpSp>
      <p:sp>
        <p:nvSpPr>
          <p:cNvPr id="72" name="下箭头 71"/>
          <p:cNvSpPr/>
          <p:nvPr/>
        </p:nvSpPr>
        <p:spPr>
          <a:xfrm rot="16200000">
            <a:off x="4288218" y="4010366"/>
            <a:ext cx="544201" cy="64213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99" tIns="43199" rIns="86399" bIns="43199" rtlCol="0" anchor="ctr"/>
          <a:lstStyle/>
          <a:p>
            <a:pPr algn="ctr"/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5" y="5258036"/>
            <a:ext cx="2495201" cy="9731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5" y="4343124"/>
            <a:ext cx="800100" cy="800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790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 1">
            <a:extLst>
              <a:ext uri="{FF2B5EF4-FFF2-40B4-BE49-F238E27FC236}">
                <a16:creationId xmlns:a16="http://schemas.microsoft.com/office/drawing/2014/main" id="{880CCE27-7839-460B-9FD7-E416AE6DC19E}"/>
              </a:ext>
            </a:extLst>
          </p:cNvPr>
          <p:cNvSpPr txBox="1">
            <a:spLocks/>
          </p:cNvSpPr>
          <p:nvPr/>
        </p:nvSpPr>
        <p:spPr>
          <a:xfrm>
            <a:off x="956820" y="158832"/>
            <a:ext cx="6172200" cy="56356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r>
              <a:rPr lang="zh-CN" altLang="en-US" dirty="0"/>
              <a:t>注意事项</a:t>
            </a:r>
          </a:p>
        </p:txBody>
      </p:sp>
      <p:sp>
        <p:nvSpPr>
          <p:cNvPr id="42" name="内容占位符 2">
            <a:extLst>
              <a:ext uri="{FF2B5EF4-FFF2-40B4-BE49-F238E27FC236}">
                <a16:creationId xmlns:a16="http://schemas.microsoft.com/office/drawing/2014/main" id="{FC61E53D-14F6-4B43-B639-DA1EAB739A8C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尊重知识产权，合理使用数据库</a:t>
            </a:r>
            <a:endParaRPr lang="en-US" altLang="zh-CN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请勿批量下载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450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标题 1"/>
          <p:cNvSpPr txBox="1"/>
          <p:nvPr/>
        </p:nvSpPr>
        <p:spPr bwMode="auto">
          <a:xfrm>
            <a:off x="376452" y="3429000"/>
            <a:ext cx="11627634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谢谢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693" y="1050814"/>
            <a:ext cx="2301516" cy="2301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14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5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文献资源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0232438-D4F2-4711-8645-9EF3AA80ACCD}"/>
              </a:ext>
            </a:extLst>
          </p:cNvPr>
          <p:cNvSpPr/>
          <p:nvPr/>
        </p:nvSpPr>
        <p:spPr>
          <a:xfrm>
            <a:off x="401045" y="1090758"/>
            <a:ext cx="11186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在化学、化工方面收藏的文献较为完整，兼收多种类型、多种载体的物理、生物等相关学科文献，其中催化领域文献最为丰富。</a:t>
            </a:r>
            <a:endParaRPr lang="zh-CN" altLang="en-US" sz="2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98C2477-A24B-48B0-BA21-D0A62C1D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08" y="2326129"/>
            <a:ext cx="65817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BA5FEDC-720A-4CC3-AD2D-A9EA0E72C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08" y="4127097"/>
            <a:ext cx="65722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8A0CF3FD-A120-433B-888E-847710B7373D}"/>
              </a:ext>
            </a:extLst>
          </p:cNvPr>
          <p:cNvSpPr txBox="1"/>
          <p:nvPr/>
        </p:nvSpPr>
        <p:spPr>
          <a:xfrm>
            <a:off x="2796208" y="3779748"/>
            <a:ext cx="1800493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期刊全文数据库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9A4312A3-D977-4B63-BC19-A1A1DD9B1B23}"/>
              </a:ext>
            </a:extLst>
          </p:cNvPr>
          <p:cNvSpPr txBox="1"/>
          <p:nvPr/>
        </p:nvSpPr>
        <p:spPr>
          <a:xfrm>
            <a:off x="2802448" y="1969790"/>
            <a:ext cx="2954655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常用文摘及数值型数据库：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31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5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文献资源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7389308-D626-48F9-B6E3-2A87E9C586A7}"/>
              </a:ext>
            </a:extLst>
          </p:cNvPr>
          <p:cNvSpPr/>
          <p:nvPr/>
        </p:nvSpPr>
        <p:spPr>
          <a:xfrm>
            <a:off x="8625037" y="1754247"/>
            <a:ext cx="1601440" cy="720080"/>
          </a:xfrm>
          <a:prstGeom prst="rect">
            <a:avLst/>
          </a:prstGeom>
          <a:solidFill>
            <a:srgbClr val="CCECFF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8FD3BE26-7081-49F5-96A2-AF3AE861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36" y="1772816"/>
            <a:ext cx="66579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44FE012F-5090-4498-9DF2-38DB828B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76" y="3304778"/>
            <a:ext cx="66960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8">
            <a:extLst>
              <a:ext uri="{FF2B5EF4-FFF2-40B4-BE49-F238E27FC236}">
                <a16:creationId xmlns:a16="http://schemas.microsoft.com/office/drawing/2014/main" id="{D8C351CF-3443-443B-B417-544ED81D6715}"/>
              </a:ext>
            </a:extLst>
          </p:cNvPr>
          <p:cNvSpPr txBox="1"/>
          <p:nvPr/>
        </p:nvSpPr>
        <p:spPr>
          <a:xfrm>
            <a:off x="2492078" y="1412776"/>
            <a:ext cx="1800493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电子图书资源：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A11EA5B3-20B7-4C0B-B6B1-92082B1B7E19}"/>
              </a:ext>
            </a:extLst>
          </p:cNvPr>
          <p:cNvSpPr txBox="1"/>
          <p:nvPr/>
        </p:nvSpPr>
        <p:spPr>
          <a:xfrm>
            <a:off x="2482576" y="2944738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硕博士论文：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E13B9322-4AC4-4EE9-9071-067AB532D323}"/>
              </a:ext>
            </a:extLst>
          </p:cNvPr>
          <p:cNvSpPr txBox="1"/>
          <p:nvPr/>
        </p:nvSpPr>
        <p:spPr>
          <a:xfrm>
            <a:off x="2569394" y="4995420"/>
            <a:ext cx="5955476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论文查重软件、文献管理软件、视频资源、行业信息等：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CBB8D7-C081-448F-98A3-9D7BC55BC792}"/>
              </a:ext>
            </a:extLst>
          </p:cNvPr>
          <p:cNvGrpSpPr/>
          <p:nvPr/>
        </p:nvGrpSpPr>
        <p:grpSpPr>
          <a:xfrm>
            <a:off x="2569394" y="5373216"/>
            <a:ext cx="6609257" cy="720080"/>
            <a:chOff x="873944" y="5445224"/>
            <a:chExt cx="6609257" cy="720080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91FDEA4-FE2E-4B9A-B01D-033686DACC84}"/>
                </a:ext>
              </a:extLst>
            </p:cNvPr>
            <p:cNvSpPr/>
            <p:nvPr/>
          </p:nvSpPr>
          <p:spPr>
            <a:xfrm>
              <a:off x="873944" y="5445224"/>
              <a:ext cx="6609257" cy="720080"/>
            </a:xfrm>
            <a:prstGeom prst="rect">
              <a:avLst/>
            </a:prstGeom>
            <a:solidFill>
              <a:srgbClr val="CCEC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Picture 6">
              <a:extLst>
                <a:ext uri="{FF2B5EF4-FFF2-40B4-BE49-F238E27FC236}">
                  <a16:creationId xmlns:a16="http://schemas.microsoft.com/office/drawing/2014/main" id="{55B07E19-2EBC-4A87-B4E3-7B45938E5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589240"/>
              <a:ext cx="101917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7">
              <a:extLst>
                <a:ext uri="{FF2B5EF4-FFF2-40B4-BE49-F238E27FC236}">
                  <a16:creationId xmlns:a16="http://schemas.microsoft.com/office/drawing/2014/main" id="{694A922D-0DDB-4CB2-AE1B-72D52401C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156" y="5560665"/>
              <a:ext cx="1028700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Picture 8">
            <a:extLst>
              <a:ext uri="{FF2B5EF4-FFF2-40B4-BE49-F238E27FC236}">
                <a16:creationId xmlns:a16="http://schemas.microsoft.com/office/drawing/2014/main" id="{132892CF-8141-4CBB-9DF6-5C956197A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365" y="1892455"/>
            <a:ext cx="1008112" cy="44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id="{F5477678-ACDA-4B16-A715-D64DDD74B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30" y="5507707"/>
            <a:ext cx="933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>
            <a:extLst>
              <a:ext uri="{FF2B5EF4-FFF2-40B4-BE49-F238E27FC236}">
                <a16:creationId xmlns:a16="http://schemas.microsoft.com/office/drawing/2014/main" id="{0CB3202A-40F3-43BD-BE24-956B2BBC0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833"/>
          <a:stretch/>
        </p:blipFill>
        <p:spPr bwMode="auto">
          <a:xfrm>
            <a:off x="6483474" y="5483942"/>
            <a:ext cx="895350" cy="44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27870CAF-4E73-42CC-8283-3B6883ED2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71" y="5483942"/>
            <a:ext cx="10382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F5A84F4E-F21E-4721-B33F-E65FBB07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59" y="5509120"/>
            <a:ext cx="1008112" cy="33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37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淘宝网Chenying0907出品 4"/>
          <p:cNvGrpSpPr/>
          <p:nvPr/>
        </p:nvGrpSpPr>
        <p:grpSpPr>
          <a:xfrm>
            <a:off x="0" y="0"/>
            <a:ext cx="3367454" cy="6858000"/>
            <a:chOff x="-17988" y="251307"/>
            <a:chExt cx="3209508" cy="6418849"/>
          </a:xfrm>
          <a:solidFill>
            <a:srgbClr val="005DA2"/>
          </a:solidFill>
        </p:grpSpPr>
        <p:sp>
          <p:nvSpPr>
            <p:cNvPr id="40" name="流程图: 延期 5"/>
            <p:cNvSpPr/>
            <p:nvPr/>
          </p:nvSpPr>
          <p:spPr>
            <a:xfrm>
              <a:off x="-17988" y="251307"/>
              <a:ext cx="3209508" cy="64188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8" tIns="60948" rIns="121898" bIns="60948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淘宝网Chenying0907出品 2"/>
            <p:cNvSpPr txBox="1">
              <a:spLocks noChangeArrowheads="1"/>
            </p:cNvSpPr>
            <p:nvPr/>
          </p:nvSpPr>
          <p:spPr bwMode="auto">
            <a:xfrm>
              <a:off x="923276" y="1497284"/>
              <a:ext cx="1326977" cy="221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898" tIns="60948" rIns="121898" bIns="60948">
              <a:spAutoFit/>
            </a:bodyPr>
            <a:lstStyle/>
            <a:p>
              <a:pPr algn="ctr"/>
              <a:r>
                <a:rPr lang="zh-CN" altLang="en-US" sz="63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目</a:t>
              </a:r>
              <a:endParaRPr lang="en-US" altLang="zh-CN" sz="63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63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录</a:t>
              </a:r>
            </a:p>
          </p:txBody>
        </p:sp>
      </p:grpSp>
      <p:grpSp>
        <p:nvGrpSpPr>
          <p:cNvPr id="42" name="淘宝网Chenying0907出品 9"/>
          <p:cNvGrpSpPr>
            <a:grpSpLocks/>
          </p:cNvGrpSpPr>
          <p:nvPr/>
        </p:nvGrpSpPr>
        <p:grpSpPr bwMode="auto">
          <a:xfrm>
            <a:off x="5165276" y="1339258"/>
            <a:ext cx="725212" cy="591138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43" name="淘宝网Chenying0907出品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44" name="淘宝网Chenying0907出品 6"/>
            <p:cNvSpPr txBox="1">
              <a:spLocks noChangeArrowheads="1"/>
            </p:cNvSpPr>
            <p:nvPr/>
          </p:nvSpPr>
          <p:spPr bwMode="auto">
            <a:xfrm>
              <a:off x="3146444" y="1890742"/>
              <a:ext cx="611465" cy="547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Impact" pitchFamily="34" charset="0"/>
                </a:rPr>
                <a:t>01</a:t>
              </a:r>
              <a:endParaRPr lang="zh-CN" altLang="en-US" sz="2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48" name="淘宝网Chenying0907出品 40"/>
          <p:cNvGrpSpPr>
            <a:grpSpLocks/>
          </p:cNvGrpSpPr>
          <p:nvPr/>
        </p:nvGrpSpPr>
        <p:grpSpPr bwMode="auto">
          <a:xfrm>
            <a:off x="5165118" y="4048245"/>
            <a:ext cx="725530" cy="589757"/>
            <a:chOff x="3050167" y="1844084"/>
            <a:chExt cx="834144" cy="678092"/>
          </a:xfrm>
          <a:solidFill>
            <a:srgbClr val="0070C0"/>
          </a:solidFill>
        </p:grpSpPr>
        <p:sp>
          <p:nvSpPr>
            <p:cNvPr id="49" name="淘宝网Chenying0907出品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0" name="淘宝网Chenying0907出品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48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Impact" pitchFamily="34" charset="0"/>
                </a:rPr>
                <a:t>04</a:t>
              </a:r>
              <a:endParaRPr lang="zh-CN" altLang="en-US" sz="25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1" name="淘宝网Chenying0907出品 43"/>
          <p:cNvGrpSpPr>
            <a:grpSpLocks/>
          </p:cNvGrpSpPr>
          <p:nvPr/>
        </p:nvGrpSpPr>
        <p:grpSpPr bwMode="auto">
          <a:xfrm>
            <a:off x="5165119" y="3155847"/>
            <a:ext cx="725529" cy="589758"/>
            <a:chOff x="3050167" y="1844084"/>
            <a:chExt cx="834142" cy="678092"/>
          </a:xfrm>
          <a:solidFill>
            <a:srgbClr val="0070C0"/>
          </a:solidFill>
        </p:grpSpPr>
        <p:sp>
          <p:nvSpPr>
            <p:cNvPr id="52" name="淘宝网Chenying0907出品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3" name="淘宝网Chenying0907出品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4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Impact" pitchFamily="34" charset="0"/>
                </a:rPr>
                <a:t>03</a:t>
              </a:r>
              <a:endParaRPr lang="zh-CN" altLang="en-US" sz="2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4" name="淘宝网Chenying0907出品 46"/>
          <p:cNvGrpSpPr>
            <a:grpSpLocks/>
          </p:cNvGrpSpPr>
          <p:nvPr/>
        </p:nvGrpSpPr>
        <p:grpSpPr bwMode="auto">
          <a:xfrm>
            <a:off x="5165276" y="2237294"/>
            <a:ext cx="725212" cy="591139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55" name="淘宝网Chenying0907出品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6" name="淘宝网Chenying0907出品 48"/>
            <p:cNvSpPr txBox="1">
              <a:spLocks noChangeArrowheads="1"/>
            </p:cNvSpPr>
            <p:nvPr/>
          </p:nvSpPr>
          <p:spPr bwMode="auto">
            <a:xfrm>
              <a:off x="3123827" y="1885460"/>
              <a:ext cx="726001" cy="54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Impact" pitchFamily="34" charset="0"/>
                </a:rPr>
                <a:t>02</a:t>
              </a:r>
              <a:endParaRPr lang="zh-CN" altLang="en-US" sz="25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7" name="淘宝网Chenying0907出品 22"/>
          <p:cNvGrpSpPr/>
          <p:nvPr/>
        </p:nvGrpSpPr>
        <p:grpSpPr>
          <a:xfrm>
            <a:off x="6222165" y="1373775"/>
            <a:ext cx="3536826" cy="483211"/>
            <a:chOff x="6339097" y="1573726"/>
            <a:chExt cx="3744416" cy="511504"/>
          </a:xfrm>
          <a:solidFill>
            <a:srgbClr val="0070C0"/>
          </a:solidFill>
        </p:grpSpPr>
        <p:sp>
          <p:nvSpPr>
            <p:cNvPr id="58" name="圆角淘宝网Chenying0907出品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9" name="淘宝网Chenying0907出品 24"/>
            <p:cNvSpPr/>
            <p:nvPr/>
          </p:nvSpPr>
          <p:spPr>
            <a:xfrm>
              <a:off x="6723350" y="1614014"/>
              <a:ext cx="265307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电子文献资源</a:t>
              </a:r>
            </a:p>
          </p:txBody>
        </p:sp>
      </p:grpSp>
      <p:grpSp>
        <p:nvGrpSpPr>
          <p:cNvPr id="60" name="淘宝网Chenying0907出品 25"/>
          <p:cNvGrpSpPr/>
          <p:nvPr/>
        </p:nvGrpSpPr>
        <p:grpSpPr>
          <a:xfrm>
            <a:off x="6222165" y="3181420"/>
            <a:ext cx="3536826" cy="483211"/>
            <a:chOff x="6315199" y="2410178"/>
            <a:chExt cx="3744416" cy="511504"/>
          </a:xfrm>
          <a:solidFill>
            <a:srgbClr val="0070C0"/>
          </a:solidFill>
        </p:grpSpPr>
        <p:sp>
          <p:nvSpPr>
            <p:cNvPr id="61" name="圆角淘宝网Chenying0907出品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2" name="淘宝网Chenying0907出品 27"/>
            <p:cNvSpPr/>
            <p:nvPr/>
          </p:nvSpPr>
          <p:spPr>
            <a:xfrm>
              <a:off x="6747248" y="2450466"/>
              <a:ext cx="265307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文献服务</a:t>
              </a:r>
            </a:p>
          </p:txBody>
        </p:sp>
      </p:grpSp>
      <p:grpSp>
        <p:nvGrpSpPr>
          <p:cNvPr id="63" name="淘宝网Chenying0907出品 28"/>
          <p:cNvGrpSpPr/>
          <p:nvPr/>
        </p:nvGrpSpPr>
        <p:grpSpPr>
          <a:xfrm>
            <a:off x="6222165" y="2267823"/>
            <a:ext cx="3536826" cy="483211"/>
            <a:chOff x="6339097" y="3296031"/>
            <a:chExt cx="3744416" cy="511504"/>
          </a:xfrm>
          <a:solidFill>
            <a:srgbClr val="0070C0"/>
          </a:solidFill>
        </p:grpSpPr>
        <p:sp>
          <p:nvSpPr>
            <p:cNvPr id="64" name="圆角淘宝网Chenying0907出品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5" name="淘宝网Chenying0907出品 30"/>
            <p:cNvSpPr/>
            <p:nvPr/>
          </p:nvSpPr>
          <p:spPr>
            <a:xfrm>
              <a:off x="6723349" y="3336319"/>
              <a:ext cx="273630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如何利用电子资源</a:t>
              </a:r>
            </a:p>
          </p:txBody>
        </p:sp>
      </p:grpSp>
      <p:grpSp>
        <p:nvGrpSpPr>
          <p:cNvPr id="66" name="淘宝网Chenying0907出品 31"/>
          <p:cNvGrpSpPr/>
          <p:nvPr/>
        </p:nvGrpSpPr>
        <p:grpSpPr>
          <a:xfrm>
            <a:off x="6222165" y="4069547"/>
            <a:ext cx="3536826" cy="483211"/>
            <a:chOff x="6339097" y="4180903"/>
            <a:chExt cx="3744416" cy="511504"/>
          </a:xfrm>
          <a:solidFill>
            <a:srgbClr val="0070C0"/>
          </a:solidFill>
        </p:grpSpPr>
        <p:sp>
          <p:nvSpPr>
            <p:cNvPr id="67" name="圆角淘宝网Chenying0907出品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8" name="淘宝网Chenying0907出品 33"/>
            <p:cNvSpPr/>
            <p:nvPr/>
          </p:nvSpPr>
          <p:spPr>
            <a:xfrm>
              <a:off x="6723349" y="4221882"/>
              <a:ext cx="273630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注意事项</a:t>
              </a:r>
            </a:p>
          </p:txBody>
        </p:sp>
      </p:grpSp>
      <p:sp>
        <p:nvSpPr>
          <p:cNvPr id="72" name="下箭头 71"/>
          <p:cNvSpPr/>
          <p:nvPr/>
        </p:nvSpPr>
        <p:spPr>
          <a:xfrm rot="16200000">
            <a:off x="4208084" y="2250689"/>
            <a:ext cx="544201" cy="64213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99" tIns="43199" rIns="86399" bIns="43199" rtlCol="0" anchor="ctr"/>
          <a:lstStyle/>
          <a:p>
            <a:pPr algn="ctr"/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5" y="5258036"/>
            <a:ext cx="2495201" cy="9731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5" y="4343124"/>
            <a:ext cx="800100" cy="800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1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5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如何利用电子资源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965792C9-B163-4022-9F0B-29E75BF24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70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19" name="AutoShape 46">
            <a:extLst>
              <a:ext uri="{FF2B5EF4-FFF2-40B4-BE49-F238E27FC236}">
                <a16:creationId xmlns:a16="http://schemas.microsoft.com/office/drawing/2014/main" id="{46038F25-5544-44F1-B9D5-3EAF099F9082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3231851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AutoShape 47">
            <a:extLst>
              <a:ext uri="{FF2B5EF4-FFF2-40B4-BE49-F238E27FC236}">
                <a16:creationId xmlns:a16="http://schemas.microsoft.com/office/drawing/2014/main" id="{7447EDB9-5044-4A12-8399-68D9D507762A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2810073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AutoShape 49">
            <a:extLst>
              <a:ext uri="{FF2B5EF4-FFF2-40B4-BE49-F238E27FC236}">
                <a16:creationId xmlns:a16="http://schemas.microsoft.com/office/drawing/2014/main" id="{F4997305-3D36-468E-9A93-6D338773F4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46770" y="4509120"/>
            <a:ext cx="4969446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如何获取专利、标准、 科技报告全文</a:t>
            </a:r>
          </a:p>
        </p:txBody>
      </p:sp>
      <p:sp>
        <p:nvSpPr>
          <p:cNvPr id="24" name="AutoShape 50">
            <a:extLst>
              <a:ext uri="{FF2B5EF4-FFF2-40B4-BE49-F238E27FC236}">
                <a16:creationId xmlns:a16="http://schemas.microsoft.com/office/drawing/2014/main" id="{A1777017-06FA-4C84-ACDF-98940B193B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46695" y="2632968"/>
            <a:ext cx="8157169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如何获取期刊及会议论文全文</a:t>
            </a:r>
          </a:p>
        </p:txBody>
      </p:sp>
      <p:sp>
        <p:nvSpPr>
          <p:cNvPr id="25" name="AutoShape 51">
            <a:extLst>
              <a:ext uri="{FF2B5EF4-FFF2-40B4-BE49-F238E27FC236}">
                <a16:creationId xmlns:a16="http://schemas.microsoft.com/office/drawing/2014/main" id="{F5E25AD6-979C-4EE8-BFF4-82CF94D65C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576" y="1772816"/>
            <a:ext cx="8732265" cy="50482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文摘及数值型数据库（</a:t>
            </a:r>
            <a:r>
              <a:rPr lang="en-US" altLang="zh-CN" sz="2600" b="1" u="sng" dirty="0">
                <a:latin typeface="微软雅黑" pitchFamily="34" charset="-122"/>
                <a:ea typeface="微软雅黑" pitchFamily="34" charset="-122"/>
              </a:rPr>
              <a:t>WOS</a:t>
            </a:r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>
                <a:latin typeface="微软雅黑" pitchFamily="34" charset="-122"/>
                <a:ea typeface="微软雅黑" pitchFamily="34" charset="-122"/>
              </a:rPr>
              <a:t>EI</a:t>
            </a:r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 err="1">
                <a:latin typeface="微软雅黑" pitchFamily="34" charset="-122"/>
                <a:ea typeface="微软雅黑" pitchFamily="34" charset="-122"/>
              </a:rPr>
              <a:t>Reaxys</a:t>
            </a:r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 err="1">
                <a:latin typeface="微软雅黑" pitchFamily="34" charset="-122"/>
                <a:ea typeface="微软雅黑" pitchFamily="34" charset="-122"/>
              </a:rPr>
              <a:t>Scifinder</a:t>
            </a:r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600" b="1" u="sng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6" name="Group 60">
            <a:extLst>
              <a:ext uri="{FF2B5EF4-FFF2-40B4-BE49-F238E27FC236}">
                <a16:creationId xmlns:a16="http://schemas.microsoft.com/office/drawing/2014/main" id="{08C523EF-A251-4A33-8808-1551C636F64B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1883941"/>
            <a:ext cx="381000" cy="381000"/>
            <a:chOff x="2078" y="1680"/>
            <a:chExt cx="1615" cy="1615"/>
          </a:xfrm>
        </p:grpSpPr>
        <p:sp>
          <p:nvSpPr>
            <p:cNvPr id="27" name="Oval 61">
              <a:extLst>
                <a:ext uri="{FF2B5EF4-FFF2-40B4-BE49-F238E27FC236}">
                  <a16:creationId xmlns:a16="http://schemas.microsoft.com/office/drawing/2014/main" id="{AA2DADAC-4627-4434-A7EE-7F0AD3360F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62">
              <a:extLst>
                <a:ext uri="{FF2B5EF4-FFF2-40B4-BE49-F238E27FC236}">
                  <a16:creationId xmlns:a16="http://schemas.microsoft.com/office/drawing/2014/main" id="{B72C9683-0B78-4EBC-9856-708FE83FAE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63">
              <a:extLst>
                <a:ext uri="{FF2B5EF4-FFF2-40B4-BE49-F238E27FC236}">
                  <a16:creationId xmlns:a16="http://schemas.microsoft.com/office/drawing/2014/main" id="{F15A4036-7208-4297-A48D-7E29DED073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Oval 64">
              <a:extLst>
                <a:ext uri="{FF2B5EF4-FFF2-40B4-BE49-F238E27FC236}">
                  <a16:creationId xmlns:a16="http://schemas.microsoft.com/office/drawing/2014/main" id="{19107431-DB4B-4D4E-815E-A78B79F412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" name="Oval 65">
              <a:extLst>
                <a:ext uri="{FF2B5EF4-FFF2-40B4-BE49-F238E27FC236}">
                  <a16:creationId xmlns:a16="http://schemas.microsoft.com/office/drawing/2014/main" id="{43EC7932-9567-40B2-B0CB-0AC9008348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Oval 66">
              <a:extLst>
                <a:ext uri="{FF2B5EF4-FFF2-40B4-BE49-F238E27FC236}">
                  <a16:creationId xmlns:a16="http://schemas.microsoft.com/office/drawing/2014/main" id="{FCA10A6B-0EFB-497F-BA6A-28EEB01C30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3" name="Group 67">
            <a:extLst>
              <a:ext uri="{FF2B5EF4-FFF2-40B4-BE49-F238E27FC236}">
                <a16:creationId xmlns:a16="http://schemas.microsoft.com/office/drawing/2014/main" id="{48934FE0-B3CA-47F9-898F-CDD02CA321F5}"/>
              </a:ext>
            </a:extLst>
          </p:cNvPr>
          <p:cNvGrpSpPr>
            <a:grpSpLocks/>
          </p:cNvGrpSpPr>
          <p:nvPr/>
        </p:nvGrpSpPr>
        <p:grpSpPr bwMode="auto">
          <a:xfrm>
            <a:off x="1124421" y="2696468"/>
            <a:ext cx="381000" cy="381000"/>
            <a:chOff x="2078" y="1680"/>
            <a:chExt cx="1615" cy="1615"/>
          </a:xfrm>
        </p:grpSpPr>
        <p:sp>
          <p:nvSpPr>
            <p:cNvPr id="34" name="Oval 68">
              <a:extLst>
                <a:ext uri="{FF2B5EF4-FFF2-40B4-BE49-F238E27FC236}">
                  <a16:creationId xmlns:a16="http://schemas.microsoft.com/office/drawing/2014/main" id="{5DC68693-6E13-4A9E-A394-990DEE62EA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Oval 69">
              <a:extLst>
                <a:ext uri="{FF2B5EF4-FFF2-40B4-BE49-F238E27FC236}">
                  <a16:creationId xmlns:a16="http://schemas.microsoft.com/office/drawing/2014/main" id="{A1756E7F-9C1A-4BA4-B896-594A08AEBF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Oval 70">
              <a:extLst>
                <a:ext uri="{FF2B5EF4-FFF2-40B4-BE49-F238E27FC236}">
                  <a16:creationId xmlns:a16="http://schemas.microsoft.com/office/drawing/2014/main" id="{ABFEC350-3804-4A67-A849-68BC01E8BC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Oval 71">
              <a:extLst>
                <a:ext uri="{FF2B5EF4-FFF2-40B4-BE49-F238E27FC236}">
                  <a16:creationId xmlns:a16="http://schemas.microsoft.com/office/drawing/2014/main" id="{FC919AC7-27B7-408F-85A7-5A87DBAAAA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8" name="Oval 72">
              <a:extLst>
                <a:ext uri="{FF2B5EF4-FFF2-40B4-BE49-F238E27FC236}">
                  <a16:creationId xmlns:a16="http://schemas.microsoft.com/office/drawing/2014/main" id="{32286DCB-0D70-4E17-BF1D-9CA6A6BC80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Oval 73">
              <a:extLst>
                <a:ext uri="{FF2B5EF4-FFF2-40B4-BE49-F238E27FC236}">
                  <a16:creationId xmlns:a16="http://schemas.microsoft.com/office/drawing/2014/main" id="{37FB9B49-0A1E-414C-BC6F-C8B4DB404C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0" name="Group 74">
            <a:extLst>
              <a:ext uri="{FF2B5EF4-FFF2-40B4-BE49-F238E27FC236}">
                <a16:creationId xmlns:a16="http://schemas.microsoft.com/office/drawing/2014/main" id="{3483A706-BE92-4AF4-9AF8-1BBB1D2C0ED3}"/>
              </a:ext>
            </a:extLst>
          </p:cNvPr>
          <p:cNvGrpSpPr>
            <a:grpSpLocks/>
          </p:cNvGrpSpPr>
          <p:nvPr/>
        </p:nvGrpSpPr>
        <p:grpSpPr bwMode="auto">
          <a:xfrm>
            <a:off x="1138783" y="4586709"/>
            <a:ext cx="381000" cy="381000"/>
            <a:chOff x="2078" y="1680"/>
            <a:chExt cx="1615" cy="1615"/>
          </a:xfrm>
        </p:grpSpPr>
        <p:sp>
          <p:nvSpPr>
            <p:cNvPr id="41" name="Oval 75">
              <a:extLst>
                <a:ext uri="{FF2B5EF4-FFF2-40B4-BE49-F238E27FC236}">
                  <a16:creationId xmlns:a16="http://schemas.microsoft.com/office/drawing/2014/main" id="{5AB97DC9-57A5-4681-AD23-E1F0BD413D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Oval 76">
              <a:extLst>
                <a:ext uri="{FF2B5EF4-FFF2-40B4-BE49-F238E27FC236}">
                  <a16:creationId xmlns:a16="http://schemas.microsoft.com/office/drawing/2014/main" id="{6316FBB2-6E59-4634-BAE7-58A093E20E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Oval 77">
              <a:extLst>
                <a:ext uri="{FF2B5EF4-FFF2-40B4-BE49-F238E27FC236}">
                  <a16:creationId xmlns:a16="http://schemas.microsoft.com/office/drawing/2014/main" id="{A9C9D0BF-B92C-42DF-A1E1-0C2CA8CC2E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" name="Oval 78">
              <a:extLst>
                <a:ext uri="{FF2B5EF4-FFF2-40B4-BE49-F238E27FC236}">
                  <a16:creationId xmlns:a16="http://schemas.microsoft.com/office/drawing/2014/main" id="{2523AD04-B471-48C6-AA3F-A4CA44153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5" name="Oval 79">
              <a:extLst>
                <a:ext uri="{FF2B5EF4-FFF2-40B4-BE49-F238E27FC236}">
                  <a16:creationId xmlns:a16="http://schemas.microsoft.com/office/drawing/2014/main" id="{FFF9B3BA-2E20-4DD7-9FC5-2FDDC18C0B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" name="Oval 80">
              <a:extLst>
                <a:ext uri="{FF2B5EF4-FFF2-40B4-BE49-F238E27FC236}">
                  <a16:creationId xmlns:a16="http://schemas.microsoft.com/office/drawing/2014/main" id="{B548B416-E45E-4472-86AB-EE436B24D3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7" name="AutoShape 51">
            <a:extLst>
              <a:ext uri="{FF2B5EF4-FFF2-40B4-BE49-F238E27FC236}">
                <a16:creationId xmlns:a16="http://schemas.microsoft.com/office/drawing/2014/main" id="{8DF82A49-350B-4D47-AF3F-BC87AF52B2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4390" y="3572247"/>
            <a:ext cx="5059858" cy="50482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如何获取图书、学位论文</a:t>
            </a:r>
          </a:p>
        </p:txBody>
      </p:sp>
      <p:grpSp>
        <p:nvGrpSpPr>
          <p:cNvPr id="48" name="Group 60">
            <a:extLst>
              <a:ext uri="{FF2B5EF4-FFF2-40B4-BE49-F238E27FC236}">
                <a16:creationId xmlns:a16="http://schemas.microsoft.com/office/drawing/2014/main" id="{EFBB9CBC-5397-457D-8614-939FB4F2EF24}"/>
              </a:ext>
            </a:extLst>
          </p:cNvPr>
          <p:cNvGrpSpPr>
            <a:grpSpLocks/>
          </p:cNvGrpSpPr>
          <p:nvPr/>
        </p:nvGrpSpPr>
        <p:grpSpPr bwMode="auto">
          <a:xfrm>
            <a:off x="1331639" y="3612133"/>
            <a:ext cx="381000" cy="381000"/>
            <a:chOff x="2078" y="1680"/>
            <a:chExt cx="1615" cy="1615"/>
          </a:xfrm>
        </p:grpSpPr>
        <p:sp>
          <p:nvSpPr>
            <p:cNvPr id="49" name="Oval 61">
              <a:extLst>
                <a:ext uri="{FF2B5EF4-FFF2-40B4-BE49-F238E27FC236}">
                  <a16:creationId xmlns:a16="http://schemas.microsoft.com/office/drawing/2014/main" id="{876A38AC-3DBC-4121-A47B-74D225B428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Oval 62">
              <a:extLst>
                <a:ext uri="{FF2B5EF4-FFF2-40B4-BE49-F238E27FC236}">
                  <a16:creationId xmlns:a16="http://schemas.microsoft.com/office/drawing/2014/main" id="{C8D4E051-E43F-4173-BDA8-E37A099587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Oval 63">
              <a:extLst>
                <a:ext uri="{FF2B5EF4-FFF2-40B4-BE49-F238E27FC236}">
                  <a16:creationId xmlns:a16="http://schemas.microsoft.com/office/drawing/2014/main" id="{C7D989B3-9BAD-4DCB-A612-9FFDEA2B93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2" name="Oval 64">
              <a:extLst>
                <a:ext uri="{FF2B5EF4-FFF2-40B4-BE49-F238E27FC236}">
                  <a16:creationId xmlns:a16="http://schemas.microsoft.com/office/drawing/2014/main" id="{9BD9393A-4D0B-4492-B830-C6F2253D15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" name="Oval 65">
              <a:extLst>
                <a:ext uri="{FF2B5EF4-FFF2-40B4-BE49-F238E27FC236}">
                  <a16:creationId xmlns:a16="http://schemas.microsoft.com/office/drawing/2014/main" id="{BEA325AE-6DF3-4E80-AA00-808BDE0A32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4" name="Oval 66">
              <a:extLst>
                <a:ext uri="{FF2B5EF4-FFF2-40B4-BE49-F238E27FC236}">
                  <a16:creationId xmlns:a16="http://schemas.microsoft.com/office/drawing/2014/main" id="{614F4712-3E70-4F2B-A649-48F9D9B92E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014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B759EA-CA64-49FA-8750-4F673EE2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8</a:t>
            </a:fld>
            <a:endParaRPr lang="en-US" altLang="zh-CN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67595EE-C9AE-47ED-BC3C-820CB453B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70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6" name="AutoShape 46">
            <a:extLst>
              <a:ext uri="{FF2B5EF4-FFF2-40B4-BE49-F238E27FC236}">
                <a16:creationId xmlns:a16="http://schemas.microsoft.com/office/drawing/2014/main" id="{FE2FC95C-6D77-4081-AD66-0122E50EFF0F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3231851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47">
            <a:extLst>
              <a:ext uri="{FF2B5EF4-FFF2-40B4-BE49-F238E27FC236}">
                <a16:creationId xmlns:a16="http://schemas.microsoft.com/office/drawing/2014/main" id="{95760040-0D0A-4C04-B083-9C1AFE0CDFA3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2810073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AutoShape 49">
            <a:extLst>
              <a:ext uri="{FF2B5EF4-FFF2-40B4-BE49-F238E27FC236}">
                <a16:creationId xmlns:a16="http://schemas.microsoft.com/office/drawing/2014/main" id="{4BB7DF55-F8B3-47B9-87CB-AB3305CD2C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46770" y="4509120"/>
            <a:ext cx="4969446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如何获取专利、标准、 科技报告全文</a:t>
            </a:r>
          </a:p>
        </p:txBody>
      </p:sp>
      <p:sp>
        <p:nvSpPr>
          <p:cNvPr id="9" name="AutoShape 50">
            <a:extLst>
              <a:ext uri="{FF2B5EF4-FFF2-40B4-BE49-F238E27FC236}">
                <a16:creationId xmlns:a16="http://schemas.microsoft.com/office/drawing/2014/main" id="{4E62C0D4-072C-4F58-8D19-119EE680FF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46695" y="2632968"/>
            <a:ext cx="8157169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如何获取期刊及会议全文</a:t>
            </a:r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id="{9AC23AB3-8DEA-47E8-B383-DAD3185BC6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0567" y="1772816"/>
            <a:ext cx="8732265" cy="50482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文摘及数值型数据库（</a:t>
            </a:r>
            <a:r>
              <a:rPr lang="en-US" altLang="zh-CN" sz="2600" b="1" u="sng" dirty="0">
                <a:latin typeface="微软雅黑" pitchFamily="34" charset="-122"/>
                <a:ea typeface="微软雅黑" pitchFamily="34" charset="-122"/>
              </a:rPr>
              <a:t>WOS</a:t>
            </a:r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>
                <a:latin typeface="微软雅黑" pitchFamily="34" charset="-122"/>
                <a:ea typeface="微软雅黑" pitchFamily="34" charset="-122"/>
              </a:rPr>
              <a:t>EI</a:t>
            </a:r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 err="1">
                <a:latin typeface="微软雅黑" pitchFamily="34" charset="-122"/>
                <a:ea typeface="微软雅黑" pitchFamily="34" charset="-122"/>
              </a:rPr>
              <a:t>Reaxys</a:t>
            </a:r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600" b="1" u="sng" dirty="0" err="1">
                <a:latin typeface="微软雅黑" pitchFamily="34" charset="-122"/>
                <a:ea typeface="微软雅黑" pitchFamily="34" charset="-122"/>
              </a:rPr>
              <a:t>Scifinder</a:t>
            </a:r>
            <a:r>
              <a:rPr lang="zh-CN" altLang="en-US" sz="2600" b="1" u="sng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600" b="1" u="sng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60">
            <a:extLst>
              <a:ext uri="{FF2B5EF4-FFF2-40B4-BE49-F238E27FC236}">
                <a16:creationId xmlns:a16="http://schemas.microsoft.com/office/drawing/2014/main" id="{3AB97C96-7C76-4738-ACA2-0C3146622A30}"/>
              </a:ext>
            </a:extLst>
          </p:cNvPr>
          <p:cNvGrpSpPr>
            <a:grpSpLocks/>
          </p:cNvGrpSpPr>
          <p:nvPr/>
        </p:nvGrpSpPr>
        <p:grpSpPr bwMode="auto">
          <a:xfrm>
            <a:off x="532880" y="1883941"/>
            <a:ext cx="381000" cy="381000"/>
            <a:chOff x="2078" y="1680"/>
            <a:chExt cx="1615" cy="1615"/>
          </a:xfrm>
        </p:grpSpPr>
        <p:sp>
          <p:nvSpPr>
            <p:cNvPr id="12" name="Oval 61">
              <a:extLst>
                <a:ext uri="{FF2B5EF4-FFF2-40B4-BE49-F238E27FC236}">
                  <a16:creationId xmlns:a16="http://schemas.microsoft.com/office/drawing/2014/main" id="{DB1F25E0-9DA5-42F5-A583-99B55D30B7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62">
              <a:extLst>
                <a:ext uri="{FF2B5EF4-FFF2-40B4-BE49-F238E27FC236}">
                  <a16:creationId xmlns:a16="http://schemas.microsoft.com/office/drawing/2014/main" id="{DA51F7FD-22C0-4388-B075-89A3281F85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Oval 63">
              <a:extLst>
                <a:ext uri="{FF2B5EF4-FFF2-40B4-BE49-F238E27FC236}">
                  <a16:creationId xmlns:a16="http://schemas.microsoft.com/office/drawing/2014/main" id="{0FF103B6-1A51-4CCF-8E68-D226E97559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Oval 64">
              <a:extLst>
                <a:ext uri="{FF2B5EF4-FFF2-40B4-BE49-F238E27FC236}">
                  <a16:creationId xmlns:a16="http://schemas.microsoft.com/office/drawing/2014/main" id="{6BA1B586-2DA1-4DF3-B334-9862A1859B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Oval 65">
              <a:extLst>
                <a:ext uri="{FF2B5EF4-FFF2-40B4-BE49-F238E27FC236}">
                  <a16:creationId xmlns:a16="http://schemas.microsoft.com/office/drawing/2014/main" id="{EB2BBEE1-19D3-40C7-9AB2-93A9B8D458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Oval 66">
              <a:extLst>
                <a:ext uri="{FF2B5EF4-FFF2-40B4-BE49-F238E27FC236}">
                  <a16:creationId xmlns:a16="http://schemas.microsoft.com/office/drawing/2014/main" id="{EE46DBCA-647C-472E-A47B-E11682D772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8" name="Group 67">
            <a:extLst>
              <a:ext uri="{FF2B5EF4-FFF2-40B4-BE49-F238E27FC236}">
                <a16:creationId xmlns:a16="http://schemas.microsoft.com/office/drawing/2014/main" id="{EFFD8574-27B8-4DC4-ACA3-CE232D2F3B70}"/>
              </a:ext>
            </a:extLst>
          </p:cNvPr>
          <p:cNvGrpSpPr>
            <a:grpSpLocks/>
          </p:cNvGrpSpPr>
          <p:nvPr/>
        </p:nvGrpSpPr>
        <p:grpSpPr bwMode="auto">
          <a:xfrm>
            <a:off x="1124421" y="2696468"/>
            <a:ext cx="381000" cy="381000"/>
            <a:chOff x="2078" y="1680"/>
            <a:chExt cx="1615" cy="1615"/>
          </a:xfrm>
        </p:grpSpPr>
        <p:sp>
          <p:nvSpPr>
            <p:cNvPr id="19" name="Oval 68">
              <a:extLst>
                <a:ext uri="{FF2B5EF4-FFF2-40B4-BE49-F238E27FC236}">
                  <a16:creationId xmlns:a16="http://schemas.microsoft.com/office/drawing/2014/main" id="{E92D1A74-48C4-486C-B9D3-6B85E0D079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69">
              <a:extLst>
                <a:ext uri="{FF2B5EF4-FFF2-40B4-BE49-F238E27FC236}">
                  <a16:creationId xmlns:a16="http://schemas.microsoft.com/office/drawing/2014/main" id="{8B9CC2E0-E5AD-4A87-BF31-5898A29BAA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70">
              <a:extLst>
                <a:ext uri="{FF2B5EF4-FFF2-40B4-BE49-F238E27FC236}">
                  <a16:creationId xmlns:a16="http://schemas.microsoft.com/office/drawing/2014/main" id="{DD3DE881-6A8F-4CA0-91DC-2CA4766D73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Oval 71">
              <a:extLst>
                <a:ext uri="{FF2B5EF4-FFF2-40B4-BE49-F238E27FC236}">
                  <a16:creationId xmlns:a16="http://schemas.microsoft.com/office/drawing/2014/main" id="{3DDB3FAF-D9A6-41F9-AC2E-79FC6ABC25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" name="Oval 72">
              <a:extLst>
                <a:ext uri="{FF2B5EF4-FFF2-40B4-BE49-F238E27FC236}">
                  <a16:creationId xmlns:a16="http://schemas.microsoft.com/office/drawing/2014/main" id="{0DE10BFC-C4F2-443B-8DDC-838516C165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Oval 73">
              <a:extLst>
                <a:ext uri="{FF2B5EF4-FFF2-40B4-BE49-F238E27FC236}">
                  <a16:creationId xmlns:a16="http://schemas.microsoft.com/office/drawing/2014/main" id="{0631B736-ED3A-4A0C-B67D-15C8AAC2FE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5" name="Group 74">
            <a:extLst>
              <a:ext uri="{FF2B5EF4-FFF2-40B4-BE49-F238E27FC236}">
                <a16:creationId xmlns:a16="http://schemas.microsoft.com/office/drawing/2014/main" id="{0354D7C8-7700-4948-9A58-9ECFF9228957}"/>
              </a:ext>
            </a:extLst>
          </p:cNvPr>
          <p:cNvGrpSpPr>
            <a:grpSpLocks/>
          </p:cNvGrpSpPr>
          <p:nvPr/>
        </p:nvGrpSpPr>
        <p:grpSpPr bwMode="auto">
          <a:xfrm>
            <a:off x="1138783" y="4586709"/>
            <a:ext cx="381000" cy="381000"/>
            <a:chOff x="2078" y="1680"/>
            <a:chExt cx="1615" cy="1615"/>
          </a:xfrm>
        </p:grpSpPr>
        <p:sp>
          <p:nvSpPr>
            <p:cNvPr id="26" name="Oval 75">
              <a:extLst>
                <a:ext uri="{FF2B5EF4-FFF2-40B4-BE49-F238E27FC236}">
                  <a16:creationId xmlns:a16="http://schemas.microsoft.com/office/drawing/2014/main" id="{140EDF14-68A4-4FF8-BD3A-3F6E45B9D5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76">
              <a:extLst>
                <a:ext uri="{FF2B5EF4-FFF2-40B4-BE49-F238E27FC236}">
                  <a16:creationId xmlns:a16="http://schemas.microsoft.com/office/drawing/2014/main" id="{0C44236B-33DA-4763-A0C8-ACDA3D76E3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77">
              <a:extLst>
                <a:ext uri="{FF2B5EF4-FFF2-40B4-BE49-F238E27FC236}">
                  <a16:creationId xmlns:a16="http://schemas.microsoft.com/office/drawing/2014/main" id="{BDAE0312-43FA-42F8-99E9-041E895B87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Oval 78">
              <a:extLst>
                <a:ext uri="{FF2B5EF4-FFF2-40B4-BE49-F238E27FC236}">
                  <a16:creationId xmlns:a16="http://schemas.microsoft.com/office/drawing/2014/main" id="{9916926F-BB9E-4104-B3A4-1ACD4F9CC8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" name="Oval 79">
              <a:extLst>
                <a:ext uri="{FF2B5EF4-FFF2-40B4-BE49-F238E27FC236}">
                  <a16:creationId xmlns:a16="http://schemas.microsoft.com/office/drawing/2014/main" id="{2E3C497F-9785-4AB7-9655-241583DD93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Oval 80">
              <a:extLst>
                <a:ext uri="{FF2B5EF4-FFF2-40B4-BE49-F238E27FC236}">
                  <a16:creationId xmlns:a16="http://schemas.microsoft.com/office/drawing/2014/main" id="{E02576C0-2213-4C6F-87B4-7DF4B7BFD6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2" name="AutoShape 51">
            <a:extLst>
              <a:ext uri="{FF2B5EF4-FFF2-40B4-BE49-F238E27FC236}">
                <a16:creationId xmlns:a16="http://schemas.microsoft.com/office/drawing/2014/main" id="{8027E9E3-B212-4C0D-867E-F08BAD4C4C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4390" y="3572247"/>
            <a:ext cx="5059858" cy="50482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如何获取电子图书、学位论文</a:t>
            </a: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id="{E9EF68AD-BF53-46BD-8A2F-04D54501D6EF}"/>
              </a:ext>
            </a:extLst>
          </p:cNvPr>
          <p:cNvGrpSpPr>
            <a:grpSpLocks/>
          </p:cNvGrpSpPr>
          <p:nvPr/>
        </p:nvGrpSpPr>
        <p:grpSpPr bwMode="auto">
          <a:xfrm>
            <a:off x="1331639" y="3612133"/>
            <a:ext cx="381000" cy="381000"/>
            <a:chOff x="2078" y="1680"/>
            <a:chExt cx="1615" cy="1615"/>
          </a:xfrm>
        </p:grpSpPr>
        <p:sp>
          <p:nvSpPr>
            <p:cNvPr id="34" name="Oval 61">
              <a:extLst>
                <a:ext uri="{FF2B5EF4-FFF2-40B4-BE49-F238E27FC236}">
                  <a16:creationId xmlns:a16="http://schemas.microsoft.com/office/drawing/2014/main" id="{D3EDAE55-6BFD-4044-A4C0-291B47ED33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Oval 62">
              <a:extLst>
                <a:ext uri="{FF2B5EF4-FFF2-40B4-BE49-F238E27FC236}">
                  <a16:creationId xmlns:a16="http://schemas.microsoft.com/office/drawing/2014/main" id="{4FC411C9-244D-4DDC-9ACC-0BB2B6CBE8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Oval 63">
              <a:extLst>
                <a:ext uri="{FF2B5EF4-FFF2-40B4-BE49-F238E27FC236}">
                  <a16:creationId xmlns:a16="http://schemas.microsoft.com/office/drawing/2014/main" id="{A49A6AE8-7C58-4B2E-8618-A958EFE798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Oval 64">
              <a:extLst>
                <a:ext uri="{FF2B5EF4-FFF2-40B4-BE49-F238E27FC236}">
                  <a16:creationId xmlns:a16="http://schemas.microsoft.com/office/drawing/2014/main" id="{54341D11-68DD-4829-AC21-A0FEE02EF6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8" name="Oval 65">
              <a:extLst>
                <a:ext uri="{FF2B5EF4-FFF2-40B4-BE49-F238E27FC236}">
                  <a16:creationId xmlns:a16="http://schemas.microsoft.com/office/drawing/2014/main" id="{63F5F7DB-A074-4AA9-B7A6-081139D54E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Oval 66">
              <a:extLst>
                <a:ext uri="{FF2B5EF4-FFF2-40B4-BE49-F238E27FC236}">
                  <a16:creationId xmlns:a16="http://schemas.microsoft.com/office/drawing/2014/main" id="{0860DA34-A5B1-48E3-877B-5A89758804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1" name="标题 1">
            <a:extLst>
              <a:ext uri="{FF2B5EF4-FFF2-40B4-BE49-F238E27FC236}">
                <a16:creationId xmlns:a16="http://schemas.microsoft.com/office/drawing/2014/main" id="{6BE8CFC8-FC4D-44B8-A186-F5A3FCDE1CBA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如何利用电子资源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19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F6329F1-D658-4A18-85C9-7AB8D838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9</a:t>
            </a:fld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78D630-BDD4-4B90-A55F-B1C137485011}"/>
              </a:ext>
            </a:extLst>
          </p:cNvPr>
          <p:cNvSpPr/>
          <p:nvPr/>
        </p:nvSpPr>
        <p:spPr>
          <a:xfrm>
            <a:off x="572903" y="1346276"/>
            <a:ext cx="11114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Web of Science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是美国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Thomson Scientific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（汤姆森科技信息集团）基于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开发的产品，是大型综合性、多学科、核心期刊</a:t>
            </a:r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引文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索引数据库。（现为科睿唯安旗下产品）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716373-CEFD-4C8E-8AE6-333EE9344533}"/>
              </a:ext>
            </a:extLst>
          </p:cNvPr>
          <p:cNvSpPr/>
          <p:nvPr/>
        </p:nvSpPr>
        <p:spPr>
          <a:xfrm>
            <a:off x="644911" y="2361637"/>
            <a:ext cx="11114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Web of Science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核心集数据库包括近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种世界范围内最有影响力的、经过同行专家评审的高质量的期刊。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96A3D83-EF82-4CD7-85FD-64B954CC46D5}"/>
              </a:ext>
            </a:extLst>
          </p:cNvPr>
          <p:cNvSpPr/>
          <p:nvPr/>
        </p:nvSpPr>
        <p:spPr>
          <a:xfrm>
            <a:off x="2961557" y="3219534"/>
            <a:ext cx="8136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检索领域期刊论文信息的首选，权威、全面！！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9544AA5-E032-4125-8218-71BE3B3B1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558" y="3829282"/>
            <a:ext cx="4680322" cy="2363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B491009-546F-4DAF-A3A0-B574493F3D2B}"/>
              </a:ext>
            </a:extLst>
          </p:cNvPr>
          <p:cNvSpPr/>
          <p:nvPr/>
        </p:nvSpPr>
        <p:spPr>
          <a:xfrm>
            <a:off x="2999370" y="6337567"/>
            <a:ext cx="5675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5"/>
              </a:rPr>
              <a:t>https://en.wikipedia.org/wiki/Eugene_Garfield</a:t>
            </a:r>
            <a:r>
              <a:rPr lang="zh-CN" altLang="en-US" dirty="0"/>
              <a:t> 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0E24B6E1-2FC2-400F-8E1F-D897B8CAB21E}"/>
              </a:ext>
            </a:extLst>
          </p:cNvPr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 of Science(WOS)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平台介绍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327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ADA4801-7DC3-4D0D-A060-ED07CF6EFD65}"/>
  <p:tag name="ISPRING_RESOURCE_FOLDER" val="D:\D 盘\6-图书馆业务\入所培训\2021年培训\入所培训\0-科技文献资源介绍-2021入所培训-1-简版\"/>
  <p:tag name="ISPRING_PRESENTATION_PATH" val="D:\D 盘\6-图书馆业务\入所培训\2021年培训\入所培训\0-科技文献资源介绍-2021入所培训-1-简版.pptx"/>
  <p:tag name="ISPRING_PROJECT_FOLDER_UPDATED" val="1"/>
  <p:tag name="ISPRING_SCREEN_RECS_UPDATED" val="D:\D 盘\6-图书馆业务\入所培训\2021年培训\入所培训\0-科技文献资源介绍-2021入所培训-1-简版\"/>
  <p:tag name="FLASHSPRING_ZOOM_TAG" val="50"/>
  <p:tag name="ISPRING_ULTRA_SCORM_SLIDE_COUNT" val="1"/>
  <p:tag name="ISPRING_SCORM_RATE_SLIDES" val="0"/>
  <p:tag name="ISPRING_SCORM_PASSING_SCORE" val="0.000000"/>
  <p:tag name="ISPRING_ULTRA_SCORM_COURSE_ID" val="3B6A01F8-CED2-421C-A331-CC145016324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PRESENTATION_TITLE" val="0-科技文献资源介绍-2021入所培训-1-简版"/>
  <p:tag name="ISPRING_FIRST_PUBLISH" val="1"/>
  <p:tag name="ISPRING_OUTPUT_FOLDER" val="C:\Users\dicp\Desktop"/>
  <p:tag name="ISPRING_PRESENTATION_INFO_2" val="&lt;?xml version=&quot;1.0&quot; encoding=&quot;UTF-8&quot; standalone=&quot;no&quot; ?&gt;&#10;&lt;presentation2&gt;&#10;&#10;  &lt;slides&gt;&#10;    &lt;slide id=&quot;{CABB0C78-E39E-4271-9E86-51FDB2A9935F}&quot; pptId=&quot;367&quot;/&gt;&#10;    &lt;slide id=&quot;{0E955D3E-DBA9-45DA-A353-CF84F733913E}&quot; pptId=&quot;387&quot;/&gt;&#10;    &lt;slide id=&quot;{86BB0348-F558-47DA-A74A-562B657B4CEF}&quot; pptId=&quot;369&quot;/&gt;&#10;    &lt;slide id=&quot;{E25715E8-D2F6-405B-9614-75EE86A46573}&quot; pptId=&quot;389&quot;/&gt;&#10;    &lt;slide id=&quot;{3C6D4411-0301-4731-81B3-F4201833FF67}&quot; pptId=&quot;390&quot;/&gt;&#10;    &lt;slide id=&quot;{369F0C82-AB0B-463B-806E-50F5DD3823FD}&quot; pptId=&quot;400&quot;/&gt;&#10;    &lt;slide id=&quot;{AD66A272-0E32-4143-9335-65C931970F1F}&quot; pptId=&quot;402&quot;/&gt;&#10;    &lt;slide id=&quot;{3376475E-46F9-48E5-9C85-FEDE9222AEAA}&quot; pptId=&quot;403&quot;/&gt;&#10;    &lt;slide id=&quot;{C0B493C3-E9EE-4979-A226-4E3BCE4765C4}&quot; pptId=&quot;405&quot;/&gt;&#10;    &lt;slide id=&quot;{B9DD5922-9761-40E1-BA40-D198D5055C2A}&quot; pptId=&quot;434&quot;/&gt;&#10;    &lt;slide id=&quot;{73B31562-D358-4D4E-AF3A-66F238AD19FF}&quot; pptId=&quot;435&quot;/&gt;&#10;    &lt;slide id=&quot;{AC310A70-8486-42EA-895D-1D3B62AA6F88}&quot; pptId=&quot;438&quot;/&gt;&#10;    &lt;slide id=&quot;{525D91BF-273E-4EA3-BB03-08EF70FB1A97}&quot; pptId=&quot;439&quot;/&gt;&#10;    &lt;slide id=&quot;{726654A8-0A24-4FDC-B037-F81399D54C4F}&quot; pptId=&quot;411&quot;/&gt;&#10;    &lt;slide id=&quot;{06FF19F1-18C4-41E9-9396-AC20E6DD19A3}&quot; pptId=&quot;436&quot;/&gt;&#10;    &lt;slide id=&quot;{A120C0F4-FAAF-4F8D-9270-5FFFAE651DD0}&quot; pptId=&quot;410&quot;/&gt;&#10;    &lt;slide id=&quot;{5A63C046-38ED-445C-9654-29B82EA76ADD}&quot; pptId=&quot;413&quot;/&gt;&#10;    &lt;slide id=&quot;{5805F2BE-C209-4CA4-A203-02A9A0339DD1}&quot; pptId=&quot;415&quot;/&gt;&#10;    &lt;slide id=&quot;{492F68A4-7D76-4107-87C4-050E6E3B10FB}&quot; pptId=&quot;414&quot;/&gt;&#10;    &lt;slide id=&quot;{91E283DD-3BA2-4C79-B8EE-E0B145A68D15}&quot; pptId=&quot;416&quot;/&gt;&#10;    &lt;slide id=&quot;{C16FE16F-B08D-40A1-A71C-ADBE09DF813E}&quot; pptId=&quot;418&quot;/&gt;&#10;    &lt;slide id=&quot;{8961BFE6-24E9-4181-9970-F8639F604DF5}&quot; pptId=&quot;419&quot;/&gt;&#10;    &lt;slide id=&quot;{8237D5F4-7C7A-4F9F-AA55-0248629450E4}&quot; pptId=&quot;420&quot;/&gt;&#10;    &lt;slide id=&quot;{112260DC-A3D5-481A-86F1-2CA596F1914A}&quot; pptId=&quot;421&quot;/&gt;&#10;    &lt;slide id=&quot;{A1539376-A347-41FD-8A23-363B3FBE509C}&quot; pptId=&quot;417&quot;/&gt;&#10;    &lt;slide id=&quot;{E41B54F2-7053-4E15-9CB9-37726C1E3C0F}&quot; pptId=&quot;422&quot;/&gt;&#10;    &lt;slide id=&quot;{74C27C5C-EB55-4256-9294-B60A02CCE66D}&quot; pptId=&quot;424&quot;/&gt;&#10;    &lt;slide id=&quot;{BE5375F8-AB04-4649-A409-C2E597FACAB3}&quot; pptId=&quot;427&quot;/&gt;&#10;    &lt;slide id=&quot;{F350A0F0-913D-4589-AB98-9C5937E82F54}&quot; pptId=&quot;428&quot;/&gt;&#10;    &lt;slide id=&quot;{486D79F9-3ACB-4D9F-BE54-B967F1E13E5E}&quot; pptId=&quot;401&quot;/&gt;&#10;    &lt;slide id=&quot;{560579CA-D7D2-454D-B168-CFECA036C14C}&quot; pptId=&quot;391&quot;/&gt;&#10;    &lt;slide id=&quot;{44F17011-C5E8-467B-8482-628460D250C3}&quot; pptId=&quot;394&quot;/&gt;&#10;    &lt;slide id=&quot;{629932BE-56B0-4DD2-97C6-A58FB5A6E5FE}&quot; pptId=&quot;393&quot;/&gt;&#10;    &lt;slide id=&quot;{150B2836-379B-460E-A864-885459993BE8}&quot; pptId=&quot;398&quot;/&gt;&#10;    &lt;slide id=&quot;{AFBE9CC7-08C8-4CA1-AE16-959E028CE37D}&quot; pptId=&quot;441&quot;/&gt;&#10;    &lt;slide id=&quot;{09618F44-84C5-41BC-B1D0-A40F332DCCA0}&quot; pptId=&quot;399&quot;/&gt;&#10;    &lt;slide id=&quot;{7C3C5E2B-F86F-4EA2-8E3E-2DA9FBA17FCD}&quot; pptId=&quot;396&quot;/&gt;&#10;    &lt;slide id=&quot;{277D748E-A240-43F1-ABF4-1E126F85F999}&quot; pptId=&quot;383&quot;/&gt;&#10;  &lt;/slides&gt;&#10;&#10;  &lt;narration&gt;&#10;    &lt;audioTracks/&gt;&#10;    &lt;videoTracks&gt;&#10;      &lt;videoTrack muted=&quot;false&quot; name=&quot;Xiaoying&quot; resource=&quot;7ca9338e&quot; slideId=&quot;&quot; startTime=&quot;953308&quot; volume=&quot;1&quot;&gt;&#10;        &lt;video format=&quot;yuv420p&quot; frameRate=&quot;23.976023976024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Xiaoying (2)&quot; resource=&quot;be6d99fe&quot; slideId=&quot;{277D748E-A240-43F1-ABF4-1E126F85F999}&quot; startTime=&quot;4460&quot; stepIndex=&quot;0&quot; volume=&quot;1&quot;&gt;&#10;        &lt;video format=&quot;yuv420p&quot; frameRate=&quot;23.976023976024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Xiaoying (3)&quot; resource=&quot;cf62a672&quot; slideId=&quot;{CABB0C78-E39E-4271-9E86-51FDB2A9935F}&quot; startTime=&quot;0&quot; stepIndex=&quot;0&quot; volume=&quot;1&quot;&gt;&#10;        &lt;video format=&quot;yuv420p&quot; frameRate=&quot;23.976023976024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B493C3-E9EE-4979-A226-4E3BCE4765C4}"/>
  <p:tag name="GENSWF_ADVANCE_TIME" val="19.9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9DD5922-9761-40E1-BA40-D198D5055C2A}"/>
  <p:tag name="GENSWF_ADVANCE_TIME" val="76.1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3B31562-D358-4D4E-AF3A-66F238AD19FF}"/>
  <p:tag name="GENSWF_ADVANCE_TIME" val="32.904"/>
  <p:tag name="TIMING" val="|7.554|3.204|1.437|7.413|2.1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C310A70-8486-42EA-895D-1D3B62AA6F88}"/>
  <p:tag name="GENSWF_ADVANCE_TIME" val="30.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25D91BF-273E-4EA3-BB03-08EF70FB1A97}"/>
  <p:tag name="GENSWF_ADVANCE_TIME" val="49.1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26654A8-0A24-4FDC-B037-F81399D54C4F}"/>
  <p:tag name="GENSWF_ADVANCE_TIME" val="16.4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6FF19F1-18C4-41E9-9396-AC20E6DD19A3}"/>
  <p:tag name="GENSWF_ADVANCE_TIME" val="29.3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120C0F4-FAAF-4F8D-9270-5FFFAE651DD0}"/>
  <p:tag name="GENSWF_ADVANCE_TIME" val="22.731"/>
  <p:tag name="TIMING" val="|7.38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A63C046-38ED-445C-9654-29B82EA76ADD}"/>
  <p:tag name="GENSWF_ADVANCE_TIME" val="16.922"/>
  <p:tag name="TIMING" val="|5.3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805F2BE-C209-4CA4-A203-02A9A0339DD1}"/>
  <p:tag name="GENSWF_ADVANCE_TIME" val="36.372"/>
  <p:tag name="TIMING" val="|8.94|1.1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ABB0C78-E39E-4271-9E86-51FDB2A9935F}"/>
  <p:tag name="GENSWF_ADVANCE_TIME" val="15.3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92F68A4-7D76-4107-87C4-050E6E3B10FB}"/>
  <p:tag name="GENSWF_ADVANCE_TIME" val="7.5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1E283DD-3BA2-4C79-B8EE-E0B145A68D15}"/>
  <p:tag name="GENSWF_ADVANCE_TIME" val="5.0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16FE16F-B08D-40A1-A71C-ADBE09DF813E}"/>
  <p:tag name="GENSWF_ADVANCE_TIME" val="14.226"/>
  <p:tag name="TIMING" val="|3.779|1.269|6.3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961BFE6-24E9-4181-9970-F8639F604DF5}"/>
  <p:tag name="GENSWF_ADVANCE_TIME" val="3.78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37D5F4-7C7A-4F9F-AA55-0248629450E4}"/>
  <p:tag name="GENSWF_ADVANCE_TIME" val="12.87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12260DC-A3D5-481A-86F1-2CA596F1914A}"/>
  <p:tag name="GENSWF_ADVANCE_TIME" val="36.36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1539376-A347-41FD-8A23-363B3FBE509C}"/>
  <p:tag name="GENSWF_ADVANCE_TIME" val="5.1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41B54F2-7053-4E15-9CB9-37726C1E3C0F}"/>
  <p:tag name="GENSWF_ADVANCE_TIME" val="18.8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4C27C5C-EB55-4256-9294-B60A02CCE66D}"/>
  <p:tag name="GENSWF_ADVANCE_TIME" val="41.98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E5375F8-AB04-4649-A409-C2E597FACAB3}"/>
  <p:tag name="GENSWF_ADVANCE_TIME" val="15.4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E955D3E-DBA9-45DA-A353-CF84F733913E}"/>
  <p:tag name="GENSWF_ADVANCE_TIME" val="15.74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350A0F0-913D-4589-AB98-9C5937E82F54}"/>
  <p:tag name="GENSWF_ADVANCE_TIME" val="7.7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86D79F9-3ACB-4D9F-BE54-B967F1E13E5E}"/>
  <p:tag name="GENSWF_ADVANCE_TIME" val="3.9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60579CA-D7D2-454D-B168-CFECA036C14C}"/>
  <p:tag name="GENSWF_ADVANCE_TIME" val="7.9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1091911"/>
  <p:tag name="MH_LIBRARY" val="GRAPHIC"/>
  <p:tag name="MH_ORDER" val="Freeform 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1091911"/>
  <p:tag name="MH_LIBRARY" val="GRAPHIC"/>
  <p:tag name="MH_ORDER" val="Freeform 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1091911"/>
  <p:tag name="MH_LIBRARY" val="GRAPHIC"/>
  <p:tag name="MH_ORDER" val="Freeform 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1091911"/>
  <p:tag name="MH_LIBRARY" val="GRAPHIC"/>
  <p:tag name="MH_ORDER" val="Freeform 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1091911"/>
  <p:tag name="MH_LIBRARY" val="GRAPHIC"/>
  <p:tag name="MH_ORDER" val="Freeform 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1091911"/>
  <p:tag name="MH_LIBRARY" val="GRAPHIC"/>
  <p:tag name="MH_ORDER" val="Freeform 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1091911"/>
  <p:tag name="MH_LIBRARY" val="GRAPHIC"/>
  <p:tag name="MH_ORDER" val="Freeform 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6BB0348-F558-47DA-A74A-562B657B4CEF}"/>
  <p:tag name="GENSWF_ADVANCE_TIME" val="32.48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1091911"/>
  <p:tag name="MH_LIBRARY" val="GRAPHIC"/>
  <p:tag name="MH_ORDER" val="Freeform 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4F17011-C5E8-467B-8482-628460D250C3}"/>
  <p:tag name="GENSWF_ADVANCE_TIME" val="35.7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29932BE-56B0-4DD2-97C6-A58FB5A6E5FE}"/>
  <p:tag name="GENSWF_ADVANCE_TIME" val="28.56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50B2836-379B-460E-A864-885459993BE8}"/>
  <p:tag name="GENSWF_ADVANCE_TIME" val="17.7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FBE9CC7-08C8-4CA1-AE16-959E028CE37D}"/>
  <p:tag name="GENSWF_ADVANCE_TIME" val="27.4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9618F44-84C5-41BC-B1D0-A40F332DCCA0}"/>
  <p:tag name="GENSWF_ADVANCE_TIME" val="6.3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C3C5E2B-F86F-4EA2-8E3E-2DA9FBA17FCD}"/>
  <p:tag name="GENSWF_ADVANCE_TIME" val="5.45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77D748E-A240-43F1-ABF4-1E126F85F999}"/>
  <p:tag name="GENSWF_ADVANCE_TIME" val="4.6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25715E8-D2F6-405B-9614-75EE86A46573}"/>
  <p:tag name="GENSWF_ADVANCE_TIME" val="156.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C6D4411-0301-4731-81B3-F4201833FF67}"/>
  <p:tag name="GENSWF_ADVANCE_TIME" val="60.9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69F0C82-AB0B-463B-806E-50F5DD3823FD}"/>
  <p:tag name="GENSWF_ADVANCE_TIME" val="9.0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D66A272-0E32-4143-9335-65C931970F1F}"/>
  <p:tag name="GENSWF_ADVANCE_TIME" val="17.2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376475E-46F9-48E5-9C85-FEDE9222AEAA}"/>
  <p:tag name="GENSWF_ADVANCE_TIME" val="9.874"/>
</p:tagLst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4990</Words>
  <Application>Microsoft Office PowerPoint</Application>
  <PresentationFormat>宽屏</PresentationFormat>
  <Paragraphs>384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8" baseType="lpstr">
      <vt:lpstr>kaiti</vt:lpstr>
      <vt:lpstr>华文琥珀</vt:lpstr>
      <vt:lpstr>微软雅黑</vt:lpstr>
      <vt:lpstr>Arial</vt:lpstr>
      <vt:lpstr>Calibri</vt:lpstr>
      <vt:lpstr>Impact</vt:lpstr>
      <vt:lpstr>Times New Roman</vt:lpstr>
      <vt:lpstr>Verdana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0-科技文献资源介绍-2021入所培训-1-简版</dc:title>
  <dc:creator>DICP</dc:creator>
  <cp:lastModifiedBy>xy</cp:lastModifiedBy>
  <cp:revision>260</cp:revision>
  <dcterms:created xsi:type="dcterms:W3CDTF">2013-01-09T22:27:00Z</dcterms:created>
  <dcterms:modified xsi:type="dcterms:W3CDTF">2021-09-15T02:22:06Z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